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6"/>
  </p:notesMasterIdLst>
  <p:sldIdLst>
    <p:sldId id="256" r:id="rId2"/>
    <p:sldId id="257" r:id="rId3"/>
    <p:sldId id="258" r:id="rId4"/>
    <p:sldId id="431" r:id="rId5"/>
    <p:sldId id="432" r:id="rId6"/>
    <p:sldId id="260" r:id="rId7"/>
    <p:sldId id="433" r:id="rId8"/>
    <p:sldId id="259" r:id="rId9"/>
    <p:sldId id="261" r:id="rId10"/>
    <p:sldId id="262" r:id="rId11"/>
    <p:sldId id="421" r:id="rId12"/>
    <p:sldId id="263" r:id="rId13"/>
    <p:sldId id="434" r:id="rId14"/>
    <p:sldId id="435" r:id="rId15"/>
    <p:sldId id="265" r:id="rId16"/>
    <p:sldId id="266" r:id="rId17"/>
    <p:sldId id="315" r:id="rId18"/>
    <p:sldId id="267" r:id="rId19"/>
    <p:sldId id="420" r:id="rId20"/>
    <p:sldId id="311" r:id="rId21"/>
    <p:sldId id="312" r:id="rId22"/>
    <p:sldId id="313" r:id="rId23"/>
    <p:sldId id="314" r:id="rId24"/>
    <p:sldId id="318" r:id="rId25"/>
    <p:sldId id="274" r:id="rId26"/>
    <p:sldId id="417" r:id="rId27"/>
    <p:sldId id="316" r:id="rId28"/>
    <p:sldId id="275" r:id="rId29"/>
    <p:sldId id="418" r:id="rId30"/>
    <p:sldId id="419" r:id="rId31"/>
    <p:sldId id="269" r:id="rId32"/>
    <p:sldId id="296" r:id="rId33"/>
    <p:sldId id="297" r:id="rId34"/>
    <p:sldId id="298" r:id="rId35"/>
    <p:sldId id="422" r:id="rId36"/>
    <p:sldId id="423" r:id="rId37"/>
    <p:sldId id="424" r:id="rId38"/>
    <p:sldId id="436" r:id="rId39"/>
    <p:sldId id="425" r:id="rId40"/>
    <p:sldId id="426" r:id="rId41"/>
    <p:sldId id="427" r:id="rId42"/>
    <p:sldId id="428" r:id="rId43"/>
    <p:sldId id="429" r:id="rId44"/>
    <p:sldId id="430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1" d="100"/>
          <a:sy n="71" d="100"/>
        </p:scale>
        <p:origin x="412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MY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1D1CC0-2EBE-4677-9456-58B6DCF7A224}" type="datetimeFigureOut">
              <a:rPr lang="en-MY" smtClean="0"/>
              <a:t>7/1/2025</a:t>
            </a:fld>
            <a:endParaRPr lang="en-MY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MY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M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234E7C-1E98-414A-A7AD-2B024670287D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8310404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>
            <a:extLst>
              <a:ext uri="{FF2B5EF4-FFF2-40B4-BE49-F238E27FC236}">
                <a16:creationId xmlns:a16="http://schemas.microsoft.com/office/drawing/2014/main" id="{9AFD1D22-6BAA-4F3E-97CF-B42B0D25C97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F504A026-DEC9-4D16-9F18-ABDE5004E092}" type="slidenum">
              <a:rPr lang="en-US" altLang="en-US" b="0"/>
              <a:pPr/>
              <a:t>20</a:t>
            </a:fld>
            <a:endParaRPr lang="en-US" altLang="en-US" b="0"/>
          </a:p>
        </p:txBody>
      </p:sp>
      <p:sp>
        <p:nvSpPr>
          <p:cNvPr id="25603" name="Rectangle 7">
            <a:extLst>
              <a:ext uri="{FF2B5EF4-FFF2-40B4-BE49-F238E27FC236}">
                <a16:creationId xmlns:a16="http://schemas.microsoft.com/office/drawing/2014/main" id="{3F61F7A3-DF9F-43D9-9045-A9B1535D56FA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763" tIns="45883" rIns="91763" bIns="45883" anchor="b"/>
          <a:lstStyle>
            <a:lvl1pPr defTabSz="917575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31838" indent="-280988" defTabSz="917575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25538" indent="-225425" defTabSz="917575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576388" indent="-225425" defTabSz="917575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25650" indent="-223838" defTabSz="917575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482850" indent="-223838" defTabSz="917575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40050" indent="-223838" defTabSz="917575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397250" indent="-223838" defTabSz="917575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54450" indent="-223838" defTabSz="917575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/>
            <a:fld id="{6784AF42-2C2D-43ED-8A66-8C196EF1B348}" type="slidenum">
              <a:rPr lang="en-US" altLang="en-US" sz="1200" b="0">
                <a:latin typeface="Times New Roman" panose="02020603050405020304" pitchFamily="18" charset="0"/>
              </a:rPr>
              <a:pPr algn="r"/>
              <a:t>20</a:t>
            </a:fld>
            <a:endParaRPr lang="en-US" altLang="en-US" sz="1200" b="0">
              <a:latin typeface="Times New Roman" panose="02020603050405020304" pitchFamily="18" charset="0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9D1D052E-1888-48BF-8BAE-9F85A5B970D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5" name="Rectangle 3">
            <a:extLst>
              <a:ext uri="{FF2B5EF4-FFF2-40B4-BE49-F238E27FC236}">
                <a16:creationId xmlns:a16="http://schemas.microsoft.com/office/drawing/2014/main" id="{46B7201F-BAEC-440B-8D98-07668127E17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763" tIns="45883" rIns="91763" bIns="45883"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>
            <a:extLst>
              <a:ext uri="{FF2B5EF4-FFF2-40B4-BE49-F238E27FC236}">
                <a16:creationId xmlns:a16="http://schemas.microsoft.com/office/drawing/2014/main" id="{DCEC5902-E65D-43C7-8903-128B913B848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B44D5FCC-ABD9-44A3-8DB8-7515DF6B8B3F}" type="slidenum">
              <a:rPr lang="en-US" altLang="en-US" b="0"/>
              <a:pPr/>
              <a:t>22</a:t>
            </a:fld>
            <a:endParaRPr lang="en-US" altLang="en-US" b="0"/>
          </a:p>
        </p:txBody>
      </p:sp>
      <p:sp>
        <p:nvSpPr>
          <p:cNvPr id="28675" name="Rectangle 7">
            <a:extLst>
              <a:ext uri="{FF2B5EF4-FFF2-40B4-BE49-F238E27FC236}">
                <a16:creationId xmlns:a16="http://schemas.microsoft.com/office/drawing/2014/main" id="{4D20AADF-D11C-47FC-9362-00E7023201EE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763" tIns="45883" rIns="91763" bIns="45883" anchor="b"/>
          <a:lstStyle>
            <a:lvl1pPr defTabSz="917575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31838" indent="-280988" defTabSz="917575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25538" indent="-225425" defTabSz="917575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576388" indent="-225425" defTabSz="917575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25650" indent="-223838" defTabSz="917575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482850" indent="-223838" defTabSz="917575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40050" indent="-223838" defTabSz="917575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397250" indent="-223838" defTabSz="917575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54450" indent="-223838" defTabSz="917575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/>
            <a:fld id="{F640245F-832D-4D70-AEA3-DEC7FF1519C0}" type="slidenum">
              <a:rPr lang="en-US" altLang="en-US" sz="1200" b="0">
                <a:latin typeface="Times New Roman" panose="02020603050405020304" pitchFamily="18" charset="0"/>
              </a:rPr>
              <a:pPr algn="r"/>
              <a:t>22</a:t>
            </a:fld>
            <a:endParaRPr lang="en-US" altLang="en-US" sz="1200" b="0">
              <a:latin typeface="Times New Roman" panose="02020603050405020304" pitchFamily="18" charset="0"/>
            </a:endParaRPr>
          </a:p>
        </p:txBody>
      </p:sp>
      <p:sp>
        <p:nvSpPr>
          <p:cNvPr id="28676" name="Rectangle 2">
            <a:extLst>
              <a:ext uri="{FF2B5EF4-FFF2-40B4-BE49-F238E27FC236}">
                <a16:creationId xmlns:a16="http://schemas.microsoft.com/office/drawing/2014/main" id="{1AEE4A75-8AAD-4281-88D4-4FFD24E1603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5288" y="692150"/>
            <a:ext cx="6070600" cy="3416300"/>
          </a:xfrm>
          <a:ln w="12700" cap="flat">
            <a:solidFill>
              <a:schemeClr val="tx1"/>
            </a:solidFill>
          </a:ln>
        </p:spPr>
      </p:sp>
      <p:sp>
        <p:nvSpPr>
          <p:cNvPr id="28677" name="Rectangle 3">
            <a:extLst>
              <a:ext uri="{FF2B5EF4-FFF2-40B4-BE49-F238E27FC236}">
                <a16:creationId xmlns:a16="http://schemas.microsoft.com/office/drawing/2014/main" id="{2FFE0231-0274-45C2-80DA-5B9E482F5B8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63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6029" tIns="43014" rIns="86029" bIns="43014"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>
            <a:extLst>
              <a:ext uri="{FF2B5EF4-FFF2-40B4-BE49-F238E27FC236}">
                <a16:creationId xmlns:a16="http://schemas.microsoft.com/office/drawing/2014/main" id="{7B252750-E129-4BA6-BB83-B3239DEB120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defTabSz="990600"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1pPr>
            <a:lvl2pPr marL="742950" indent="-285750" defTabSz="990600"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2pPr>
            <a:lvl3pPr marL="1143000" indent="-228600" defTabSz="990600"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3pPr>
            <a:lvl4pPr marL="1600200" indent="-228600" defTabSz="990600"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4pPr>
            <a:lvl5pPr marL="2057400" indent="-228600" defTabSz="990600"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9pPr>
          </a:lstStyle>
          <a:p>
            <a:fld id="{FD6C7551-8A60-447C-A629-9429394398C3}" type="slidenum">
              <a:rPr lang="tr-TR" altLang="en-US" sz="1300">
                <a:latin typeface="Arial" panose="020B0604020202020204" pitchFamily="34" charset="0"/>
              </a:rPr>
              <a:pPr/>
              <a:t>26</a:t>
            </a:fld>
            <a:endParaRPr lang="tr-TR" altLang="en-US" sz="1300">
              <a:latin typeface="Arial" panose="020B0604020202020204" pitchFamily="34" charset="0"/>
            </a:endParaRPr>
          </a:p>
        </p:txBody>
      </p:sp>
      <p:sp>
        <p:nvSpPr>
          <p:cNvPr id="17411" name="Rectangle 2">
            <a:extLst>
              <a:ext uri="{FF2B5EF4-FFF2-40B4-BE49-F238E27FC236}">
                <a16:creationId xmlns:a16="http://schemas.microsoft.com/office/drawing/2014/main" id="{4A08FA76-9A4D-43C4-B0B5-6AC034B66D8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>
            <a:extLst>
              <a:ext uri="{FF2B5EF4-FFF2-40B4-BE49-F238E27FC236}">
                <a16:creationId xmlns:a16="http://schemas.microsoft.com/office/drawing/2014/main" id="{BC022A11-308D-44C3-8B96-8EC816AF1C8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en-GB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CA6C65D6-1C22-A94C-9391-5DBD8DC85A38}" type="slidenum">
              <a:rPr lang="en-US" smtClean="0">
                <a:solidFill>
                  <a:prstClr val="black"/>
                </a:solidFill>
                <a:latin typeface="Calibri"/>
                <a:ea typeface=""/>
                <a:cs typeface=""/>
              </a:rPr>
              <a:pPr/>
              <a:t>32</a:t>
            </a:fld>
            <a:endParaRPr lang="en-US">
              <a:solidFill>
                <a:prstClr val="black"/>
              </a:solidFill>
              <a:latin typeface="Calibri"/>
              <a:ea typeface="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10141539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CA6C65D6-1C22-A94C-9391-5DBD8DC85A38}" type="slidenum">
              <a:rPr lang="en-US" smtClean="0">
                <a:solidFill>
                  <a:prstClr val="black"/>
                </a:solidFill>
                <a:latin typeface="Calibri"/>
                <a:ea typeface=""/>
                <a:cs typeface=""/>
              </a:rPr>
              <a:pPr/>
              <a:t>33</a:t>
            </a:fld>
            <a:endParaRPr lang="en-US">
              <a:solidFill>
                <a:prstClr val="black"/>
              </a:solidFill>
              <a:latin typeface="Calibri"/>
              <a:ea typeface="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12959962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CA6C65D6-1C22-A94C-9391-5DBD8DC85A38}" type="slidenum">
              <a:rPr lang="en-US" smtClean="0">
                <a:solidFill>
                  <a:prstClr val="black"/>
                </a:solidFill>
                <a:latin typeface="Calibri"/>
                <a:ea typeface=""/>
                <a:cs typeface=""/>
              </a:rPr>
              <a:pPr/>
              <a:t>34</a:t>
            </a:fld>
            <a:endParaRPr lang="en-US">
              <a:solidFill>
                <a:prstClr val="black"/>
              </a:solidFill>
              <a:latin typeface="Calibri"/>
              <a:ea typeface="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1847660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0BB7A-7BCA-4712-9693-6F9E915F15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69D47B1-58F7-4F7C-B496-F51488A197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70D610-4547-4893-98FA-556B052B7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FAD38-0AAE-4A8C-BF28-7E8C739EC70A}" type="datetimeFigureOut">
              <a:rPr lang="en-MY" smtClean="0"/>
              <a:t>7/1/2025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954FC8-1EE8-4CEE-B11C-928B711099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9D6796-389E-4FE5-B975-1CFCC4B96B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496728-5C25-4D91-8853-06F5758C957E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8463638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CFEA9C-2593-4C18-8CAA-5A4F910F5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C71D393-D5B8-4AB5-AEC1-152FE9EABE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561F81-913B-4704-B90F-E05BF1A695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FAD38-0AAE-4A8C-BF28-7E8C739EC70A}" type="datetimeFigureOut">
              <a:rPr lang="en-MY" smtClean="0"/>
              <a:t>7/1/2025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307C31-E2F8-4C2C-8257-AEA0E8EAC5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7937F5-8DA8-401A-A769-99B57795D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496728-5C25-4D91-8853-06F5758C957E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4292659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7B562E2-323A-4714-BC6F-BF0E3D5F7B1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3E6958F-A7C0-4F40-A07F-7091F17168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E42749-F2FB-4E86-A241-81262D81D0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FAD38-0AAE-4A8C-BF28-7E8C739EC70A}" type="datetimeFigureOut">
              <a:rPr lang="en-MY" smtClean="0"/>
              <a:t>7/1/2025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59153A-87AD-43B5-96CA-FCC1C5C7B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97C35F-B099-4E78-97D6-7F42054FE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496728-5C25-4D91-8853-06F5758C957E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990293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A06CE5-87A0-4378-92ED-7F14E8F70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30C55C-5B8E-410F-91E1-C87EB788CC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3892D2-6C36-42D1-9A61-C52DD56BA4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FAD38-0AAE-4A8C-BF28-7E8C739EC70A}" type="datetimeFigureOut">
              <a:rPr lang="en-MY" smtClean="0"/>
              <a:t>7/1/2025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A91957-74D5-462F-A0B8-6156568D67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21D007-AAE8-433A-BB55-C848829A7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496728-5C25-4D91-8853-06F5758C957E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4338295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265544-589D-4196-B75C-DB51CD802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B92FAE-BEF0-4D7A-979F-A8A50B51C4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FF5523-366E-4743-AAA9-A73E9A9CC7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FAD38-0AAE-4A8C-BF28-7E8C739EC70A}" type="datetimeFigureOut">
              <a:rPr lang="en-MY" smtClean="0"/>
              <a:t>7/1/2025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4C7EB-CA95-49E1-8188-BBDCC4CA06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81B5AA-2A50-4B91-8C6F-426C1A3634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496728-5C25-4D91-8853-06F5758C957E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8099293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88AC5-0AB2-43B4-88F7-5A0879F23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63D3B3-0096-476C-80ED-23F7D34922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FABF46-E4E6-494D-BA03-E1ADE73F53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4A7510-41C9-49CA-8DCF-12E6F79142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FAD38-0AAE-4A8C-BF28-7E8C739EC70A}" type="datetimeFigureOut">
              <a:rPr lang="en-MY" smtClean="0"/>
              <a:t>7/1/2025</a:t>
            </a:fld>
            <a:endParaRPr lang="en-MY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280ECF-4198-4236-8927-14EF9AB805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6F1AD6-03ED-48B1-9832-8DAD5135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496728-5C25-4D91-8853-06F5758C957E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5447126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86DBE7-8962-4D7B-8517-AD5A4461E7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6F8D7F-2969-4284-AE0E-D370E9AF6B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473147-B9AB-4620-92D7-4F3EED6A0D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3B912F-18E7-4025-948F-76E57EB2AB0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16F82EB-E220-4981-A16E-73828F42F60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5E0B8C6-1231-4A8F-86A8-0490A2BCB7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FAD38-0AAE-4A8C-BF28-7E8C739EC70A}" type="datetimeFigureOut">
              <a:rPr lang="en-MY" smtClean="0"/>
              <a:t>7/1/2025</a:t>
            </a:fld>
            <a:endParaRPr lang="en-MY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6A445B7-2D73-4E14-A684-58221061F8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C4D62D8-03C9-4379-926D-A596366CF8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496728-5C25-4D91-8853-06F5758C957E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9460977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6B5C8-5111-4DEF-A946-A4A6DFCB67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6B5A5DD-4E96-4EF9-BB31-62E0BF7BF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FAD38-0AAE-4A8C-BF28-7E8C739EC70A}" type="datetimeFigureOut">
              <a:rPr lang="en-MY" smtClean="0"/>
              <a:t>7/1/2025</a:t>
            </a:fld>
            <a:endParaRPr lang="en-MY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621645-E820-4281-86B9-98173D501C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62B90B-199A-48B1-BD0E-A382D4BE9D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496728-5C25-4D91-8853-06F5758C957E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41682835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7B0CFD0-EFD9-4CC2-ACAF-B5BC806ABE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FAD38-0AAE-4A8C-BF28-7E8C739EC70A}" type="datetimeFigureOut">
              <a:rPr lang="en-MY" smtClean="0"/>
              <a:t>7/1/2025</a:t>
            </a:fld>
            <a:endParaRPr lang="en-MY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127FB5B-7B8D-44CF-8A64-6EAAD246D1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1C989C-8DF7-46F3-9790-D0014F4B8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496728-5C25-4D91-8853-06F5758C957E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6704433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C10A7-35D1-45D5-ACEB-A57C791912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8FA644-96F1-4193-A913-B596745068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228437-A336-4414-AB89-3C0500B3D1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463778-4B43-4D5C-BB2F-A0669A80EA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FAD38-0AAE-4A8C-BF28-7E8C739EC70A}" type="datetimeFigureOut">
              <a:rPr lang="en-MY" smtClean="0"/>
              <a:t>7/1/2025</a:t>
            </a:fld>
            <a:endParaRPr lang="en-MY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5CED35-3414-486E-A6AC-7EC69B3AA0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00B9B6-DD68-46EA-9057-8AA287945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496728-5C25-4D91-8853-06F5758C957E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8088417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756098-DACC-4E66-B693-8064EFCEC6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CA4F316-E7C7-4D04-8B9D-B1A9E609488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MY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A9D99D-9A0C-4916-B266-F2F4BE23F5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D76BEC-921B-4194-8794-E75C0C49A2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FAD38-0AAE-4A8C-BF28-7E8C739EC70A}" type="datetimeFigureOut">
              <a:rPr lang="en-MY" smtClean="0"/>
              <a:t>7/1/2025</a:t>
            </a:fld>
            <a:endParaRPr lang="en-MY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2312CB-2FC2-4E07-B261-F48DDB1520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89E146-7269-491C-8C1D-E0E441056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496728-5C25-4D91-8853-06F5758C957E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1199008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95F6443-A60B-40A7-BF26-11271332F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AF441C-3D3C-4C17-AC4D-89ACB48325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FC2A13-CA73-4221-8AA1-0804C9AB120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6FAD38-0AAE-4A8C-BF28-7E8C739EC70A}" type="datetimeFigureOut">
              <a:rPr lang="en-MY" smtClean="0"/>
              <a:t>7/1/2025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D93A22-12F7-4913-B6B6-7FFF47065C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6E8A4F-EF6B-4AA5-89F6-92AF5BD1C7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496728-5C25-4D91-8853-06F5758C957E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9315565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887731-376E-46F8-AF55-AFD73C93726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EC3357:Machine Learning</a:t>
            </a:r>
            <a:endParaRPr lang="en-MY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CC66DC-4C88-4837-BFCC-273B35BD896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Lecture 1: Introduction to Machine Learning</a:t>
            </a:r>
            <a:endParaRPr lang="en-MY" sz="4000" dirty="0"/>
          </a:p>
        </p:txBody>
      </p:sp>
    </p:spTree>
    <p:extLst>
      <p:ext uri="{BB962C8B-B14F-4D97-AF65-F5344CB8AC3E}">
        <p14:creationId xmlns:p14="http://schemas.microsoft.com/office/powerpoint/2010/main" val="10012502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F58C1-2535-4EC5-9960-DFA7BC006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Sample 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B95CCD-B56A-44BF-85A1-EBBF991C3B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Web search</a:t>
            </a:r>
          </a:p>
          <a:p>
            <a:pPr marL="0" indent="0">
              <a:buNone/>
            </a:pPr>
            <a:r>
              <a:rPr lang="en-US" dirty="0"/>
              <a:t>	• Computational biology</a:t>
            </a:r>
          </a:p>
          <a:p>
            <a:pPr marL="0" indent="0">
              <a:buNone/>
            </a:pPr>
            <a:r>
              <a:rPr lang="en-US" dirty="0"/>
              <a:t>	• Finance</a:t>
            </a:r>
          </a:p>
          <a:p>
            <a:pPr marL="0" indent="0">
              <a:buNone/>
            </a:pPr>
            <a:r>
              <a:rPr lang="en-US" dirty="0"/>
              <a:t>	• E-commerce</a:t>
            </a:r>
          </a:p>
          <a:p>
            <a:pPr marL="0" indent="0">
              <a:buNone/>
            </a:pPr>
            <a:r>
              <a:rPr lang="en-US" dirty="0"/>
              <a:t>	• Space exploration</a:t>
            </a:r>
          </a:p>
          <a:p>
            <a:pPr marL="0" indent="0">
              <a:buNone/>
            </a:pPr>
            <a:r>
              <a:rPr lang="en-US" dirty="0"/>
              <a:t>	• Robotics</a:t>
            </a:r>
          </a:p>
          <a:p>
            <a:pPr marL="0" indent="0">
              <a:buNone/>
            </a:pPr>
            <a:r>
              <a:rPr lang="en-US" dirty="0"/>
              <a:t>	• Information extraction</a:t>
            </a:r>
          </a:p>
          <a:p>
            <a:pPr marL="0" indent="0">
              <a:buNone/>
            </a:pPr>
            <a:r>
              <a:rPr lang="en-US" dirty="0"/>
              <a:t>	• Social networks</a:t>
            </a:r>
          </a:p>
          <a:p>
            <a:pPr marL="0" indent="0">
              <a:buNone/>
            </a:pPr>
            <a:r>
              <a:rPr lang="en-US" dirty="0"/>
              <a:t>	• Debugging software</a:t>
            </a:r>
          </a:p>
          <a:p>
            <a:pPr marL="0" indent="0">
              <a:buNone/>
            </a:pPr>
            <a:r>
              <a:rPr lang="en-US" dirty="0"/>
              <a:t>	• [Your favorite area]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7816026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2C261-F57A-41F3-924B-54961F0B5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sz="4400" b="0" i="0" u="none" strike="noStrike" baseline="0" dirty="0">
                <a:latin typeface="Calibri" panose="020F0502020204030204" pitchFamily="34" charset="0"/>
              </a:rPr>
              <a:t>Samuel’s Checkers-Player</a:t>
            </a:r>
            <a:endParaRPr lang="en-MY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5B937C-9E17-7D7B-B4A7-0E5E2208C0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200" b="0" i="0" u="none" strike="noStrike" baseline="0" dirty="0">
                <a:latin typeface="Calibri" panose="020F0502020204030204" pitchFamily="34" charset="0"/>
              </a:rPr>
              <a:t>“Machine Learning: Field of study that gives computers the ability to learn without being explicitly programmed.” -Arthur Samuel (1959)</a:t>
            </a:r>
          </a:p>
          <a:p>
            <a:pPr algn="l"/>
            <a:endParaRPr lang="en-MY" sz="3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272E60-040E-5A05-4569-24FBD2ECD6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9676" y="3776210"/>
            <a:ext cx="4760323" cy="2232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7824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7A40E-FCCC-4DA9-B0B4-AA7D31653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Defining the Learning Task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A946E9-1B2F-4E39-9C4F-F1CA03C3F3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Improve on task T, with respect to performance metric P, based on experience E</a:t>
            </a:r>
          </a:p>
          <a:p>
            <a:pPr lvl="1"/>
            <a:r>
              <a:rPr lang="en-US" dirty="0"/>
              <a:t>T: Playing checkers</a:t>
            </a:r>
          </a:p>
          <a:p>
            <a:pPr lvl="1"/>
            <a:r>
              <a:rPr lang="en-US" dirty="0"/>
              <a:t>P: Percentage of games won against an arbitrary opponent</a:t>
            </a:r>
          </a:p>
          <a:p>
            <a:pPr lvl="1"/>
            <a:r>
              <a:rPr lang="en-US" dirty="0"/>
              <a:t>E: Playing practice games against itself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T: Recognizing hand-written words</a:t>
            </a:r>
          </a:p>
          <a:p>
            <a:pPr lvl="1"/>
            <a:r>
              <a:rPr lang="en-US" dirty="0"/>
              <a:t>P: Percentage of words correctly classified</a:t>
            </a:r>
          </a:p>
          <a:p>
            <a:pPr lvl="1"/>
            <a:r>
              <a:rPr lang="en-US" dirty="0"/>
              <a:t>E: Database of human-labeled images of handwritten words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T: Driving on four-lane highways using vision sensors</a:t>
            </a:r>
          </a:p>
          <a:p>
            <a:pPr lvl="1"/>
            <a:r>
              <a:rPr lang="en-US" dirty="0"/>
              <a:t>P: Average distance traveled before a human-judged error</a:t>
            </a:r>
          </a:p>
          <a:p>
            <a:pPr lvl="1"/>
            <a:r>
              <a:rPr lang="en-US" dirty="0"/>
              <a:t>E: A sequence of images and steering commands recorded while observing a human driver.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T: Categorize email messages as spam or legitimate.</a:t>
            </a:r>
          </a:p>
          <a:p>
            <a:pPr lvl="1"/>
            <a:r>
              <a:rPr lang="en-US" dirty="0"/>
              <a:t>P: Percentage of email messages correctly classified.</a:t>
            </a:r>
          </a:p>
          <a:p>
            <a:pPr lvl="1"/>
            <a:r>
              <a:rPr lang="en-US" dirty="0"/>
              <a:t>E: Database of emails, some with human-given labels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9155280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3C2523-0A09-4737-286A-1DB705FD1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Autonomous Driving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7CCF429-0910-A839-BED2-180D101E9D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03929" y="1699653"/>
            <a:ext cx="7428670" cy="4719994"/>
          </a:xfrm>
        </p:spPr>
      </p:pic>
    </p:spTree>
    <p:extLst>
      <p:ext uri="{BB962C8B-B14F-4D97-AF65-F5344CB8AC3E}">
        <p14:creationId xmlns:p14="http://schemas.microsoft.com/office/powerpoint/2010/main" val="16021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D7C3B0-FED8-A3B4-80CA-4FA9A4557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Flying Robots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4E57B7A-1D1D-6DDC-37BB-44FEE12D73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96354" y="1690688"/>
            <a:ext cx="7438674" cy="4856655"/>
          </a:xfrm>
        </p:spPr>
      </p:pic>
    </p:spTree>
    <p:extLst>
      <p:ext uri="{BB962C8B-B14F-4D97-AF65-F5344CB8AC3E}">
        <p14:creationId xmlns:p14="http://schemas.microsoft.com/office/powerpoint/2010/main" val="23508023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253C9A-8D22-49AD-AB5F-8F17B7388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Types of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F000E1-5723-4C3E-9FFE-10BF34273C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Supervised (inductive) learning</a:t>
            </a:r>
          </a:p>
          <a:p>
            <a:pPr marL="0" indent="0">
              <a:buNone/>
            </a:pPr>
            <a:r>
              <a:rPr lang="en-US" dirty="0"/>
              <a:t>	– Given: training data + desired outputs (labels)</a:t>
            </a:r>
          </a:p>
          <a:p>
            <a:r>
              <a:rPr lang="en-US" dirty="0"/>
              <a:t>Unsupervised learning</a:t>
            </a:r>
          </a:p>
          <a:p>
            <a:pPr marL="0" indent="0">
              <a:buNone/>
            </a:pPr>
            <a:r>
              <a:rPr lang="en-US" dirty="0"/>
              <a:t>	– Given: training data (without desired outputs)</a:t>
            </a:r>
          </a:p>
          <a:p>
            <a:pPr marL="0" indent="0">
              <a:buNone/>
            </a:pPr>
            <a:r>
              <a:rPr lang="en-US" dirty="0"/>
              <a:t>• Semi-supervised learning</a:t>
            </a:r>
          </a:p>
          <a:p>
            <a:pPr marL="0" indent="0">
              <a:buNone/>
            </a:pPr>
            <a:r>
              <a:rPr lang="en-US" dirty="0"/>
              <a:t>	– Given: training data + a few desired outputs</a:t>
            </a:r>
          </a:p>
          <a:p>
            <a:pPr marL="0" indent="0">
              <a:buNone/>
            </a:pPr>
            <a:r>
              <a:rPr lang="en-US" dirty="0"/>
              <a:t>• Reinforcement learning</a:t>
            </a:r>
          </a:p>
          <a:p>
            <a:pPr marL="0" indent="0">
              <a:buNone/>
            </a:pPr>
            <a:r>
              <a:rPr lang="en-US" dirty="0"/>
              <a:t>	– Rewards from sequence of actions. </a:t>
            </a:r>
            <a:r>
              <a:rPr lang="en-US" altLang="en-US" sz="2800" dirty="0"/>
              <a:t>An agent interacting with the world makes observations, takes actions, and is rewarded or punished; it should learn to choose actions in such a way as to obtain a lot of reward.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9747467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728FC6-7A52-402D-89A3-F8BC1C2F20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 taxonomy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248C921-3BC5-40FC-A04C-D2D88CC15F94}"/>
              </a:ext>
            </a:extLst>
          </p:cNvPr>
          <p:cNvGrpSpPr/>
          <p:nvPr/>
        </p:nvGrpSpPr>
        <p:grpSpPr>
          <a:xfrm>
            <a:off x="561112" y="1392702"/>
            <a:ext cx="10201974" cy="4300377"/>
            <a:chOff x="1898300" y="2295056"/>
            <a:chExt cx="7863677" cy="2346482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3AD8FE7-DB51-4355-A340-A0179FEA58B7}"/>
                </a:ext>
              </a:extLst>
            </p:cNvPr>
            <p:cNvSpPr/>
            <p:nvPr/>
          </p:nvSpPr>
          <p:spPr>
            <a:xfrm>
              <a:off x="5417479" y="2295056"/>
              <a:ext cx="1177231" cy="365448"/>
            </a:xfrm>
            <a:prstGeom prst="rect">
              <a:avLst/>
            </a:prstGeom>
            <a:ln w="952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Machine learning</a:t>
              </a:r>
              <a:endParaRPr lang="es-MX" sz="1400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DADF13F-52D9-4F39-AD8C-D15F8CFDC24E}"/>
                </a:ext>
              </a:extLst>
            </p:cNvPr>
            <p:cNvSpPr/>
            <p:nvPr/>
          </p:nvSpPr>
          <p:spPr>
            <a:xfrm>
              <a:off x="2637693" y="2845225"/>
              <a:ext cx="865358" cy="584502"/>
            </a:xfrm>
            <a:prstGeom prst="rect">
              <a:avLst/>
            </a:prstGeom>
            <a:ln w="952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rgbClr val="FF0000"/>
                  </a:solidFill>
                </a:rPr>
                <a:t>Supervised</a:t>
              </a:r>
              <a:endParaRPr lang="es-MX" sz="1600" b="1" dirty="0">
                <a:solidFill>
                  <a:srgbClr val="FF0000"/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03A1D80-493B-46DB-8BFB-CD827FAC2F49}"/>
                </a:ext>
              </a:extLst>
            </p:cNvPr>
            <p:cNvSpPr/>
            <p:nvPr/>
          </p:nvSpPr>
          <p:spPr>
            <a:xfrm>
              <a:off x="6794184" y="2899329"/>
              <a:ext cx="1030970" cy="530398"/>
            </a:xfrm>
            <a:prstGeom prst="rect">
              <a:avLst/>
            </a:prstGeom>
            <a:ln w="952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Unsupervised</a:t>
              </a:r>
              <a:endParaRPr lang="es-MX" sz="1400" dirty="0">
                <a:solidFill>
                  <a:schemeClr val="tx1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48C3840-6575-49A0-A5AE-B3323E0213AA}"/>
                </a:ext>
              </a:extLst>
            </p:cNvPr>
            <p:cNvSpPr/>
            <p:nvPr/>
          </p:nvSpPr>
          <p:spPr>
            <a:xfrm>
              <a:off x="8692144" y="2899329"/>
              <a:ext cx="1069833" cy="504131"/>
            </a:xfrm>
            <a:prstGeom prst="rect">
              <a:avLst/>
            </a:prstGeom>
            <a:ln w="952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Reinforcement learning</a:t>
              </a:r>
              <a:endParaRPr lang="es-MX" sz="1400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EE48811-61E9-497E-8921-4D8AA2C2FA9A}"/>
                </a:ext>
              </a:extLst>
            </p:cNvPr>
            <p:cNvSpPr/>
            <p:nvPr/>
          </p:nvSpPr>
          <p:spPr>
            <a:xfrm>
              <a:off x="3193252" y="4261982"/>
              <a:ext cx="936104" cy="365448"/>
            </a:xfrm>
            <a:prstGeom prst="rect">
              <a:avLst/>
            </a:prstGeom>
            <a:ln w="952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FF0000"/>
                  </a:solidFill>
                </a:rPr>
                <a:t>Classification</a:t>
              </a:r>
              <a:endParaRPr lang="es-MX" sz="1400" dirty="0">
                <a:solidFill>
                  <a:srgbClr val="FF0000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EC79E1B-E33A-4E00-BBE9-8D693588F9E4}"/>
                </a:ext>
              </a:extLst>
            </p:cNvPr>
            <p:cNvSpPr/>
            <p:nvPr/>
          </p:nvSpPr>
          <p:spPr>
            <a:xfrm>
              <a:off x="1898300" y="4261343"/>
              <a:ext cx="802375" cy="365448"/>
            </a:xfrm>
            <a:prstGeom prst="rect">
              <a:avLst/>
            </a:prstGeom>
            <a:ln w="952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Regression</a:t>
              </a:r>
              <a:endParaRPr lang="es-MX" sz="1400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379672B-56AB-404D-B45C-EC7B773D551E}"/>
                </a:ext>
              </a:extLst>
            </p:cNvPr>
            <p:cNvSpPr/>
            <p:nvPr/>
          </p:nvSpPr>
          <p:spPr>
            <a:xfrm>
              <a:off x="6471290" y="4276090"/>
              <a:ext cx="802375" cy="365448"/>
            </a:xfrm>
            <a:prstGeom prst="rect">
              <a:avLst/>
            </a:prstGeom>
            <a:ln w="952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Clustering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B16DFE2-C397-47DF-8CA2-6D7DA43E2CE3}"/>
                </a:ext>
              </a:extLst>
            </p:cNvPr>
            <p:cNvSpPr/>
            <p:nvPr/>
          </p:nvSpPr>
          <p:spPr>
            <a:xfrm>
              <a:off x="7710856" y="4261342"/>
              <a:ext cx="874383" cy="365448"/>
            </a:xfrm>
            <a:prstGeom prst="rect">
              <a:avLst/>
            </a:prstGeom>
            <a:ln w="952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Associations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276C0DA1-55FB-4E05-9BEF-358694D3BEC2}"/>
                </a:ext>
              </a:extLst>
            </p:cNvPr>
            <p:cNvCxnSpPr>
              <a:cxnSpLocks/>
              <a:stCxn id="4" idx="2"/>
              <a:endCxn id="5" idx="0"/>
            </p:cNvCxnSpPr>
            <p:nvPr/>
          </p:nvCxnSpPr>
          <p:spPr>
            <a:xfrm flipH="1">
              <a:off x="3070372" y="2660504"/>
              <a:ext cx="2935722" cy="184721"/>
            </a:xfrm>
            <a:prstGeom prst="straightConnector1">
              <a:avLst/>
            </a:prstGeom>
            <a:ln w="9525">
              <a:tailEnd type="arrow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A7A7EF31-E58B-464D-9800-9512B79FE734}"/>
                </a:ext>
              </a:extLst>
            </p:cNvPr>
            <p:cNvCxnSpPr>
              <a:cxnSpLocks/>
              <a:stCxn id="4" idx="2"/>
              <a:endCxn id="6" idx="0"/>
            </p:cNvCxnSpPr>
            <p:nvPr/>
          </p:nvCxnSpPr>
          <p:spPr>
            <a:xfrm>
              <a:off x="6006094" y="2660504"/>
              <a:ext cx="1303575" cy="238825"/>
            </a:xfrm>
            <a:prstGeom prst="straightConnector1">
              <a:avLst/>
            </a:prstGeom>
            <a:ln w="9525">
              <a:tailEnd type="arrow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4DA43741-953E-4FB1-B7A2-E575DCE8C145}"/>
                </a:ext>
              </a:extLst>
            </p:cNvPr>
            <p:cNvCxnSpPr>
              <a:cxnSpLocks/>
              <a:stCxn id="4" idx="2"/>
              <a:endCxn id="7" idx="0"/>
            </p:cNvCxnSpPr>
            <p:nvPr/>
          </p:nvCxnSpPr>
          <p:spPr>
            <a:xfrm>
              <a:off x="6006094" y="2660504"/>
              <a:ext cx="3220966" cy="238825"/>
            </a:xfrm>
            <a:prstGeom prst="straightConnector1">
              <a:avLst/>
            </a:prstGeom>
            <a:ln w="9525">
              <a:tailEnd type="arrow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567F5BAB-394A-4212-89F8-90BCA83EAABF}"/>
                </a:ext>
              </a:extLst>
            </p:cNvPr>
            <p:cNvCxnSpPr>
              <a:cxnSpLocks/>
              <a:stCxn id="5" idx="2"/>
              <a:endCxn id="9" idx="0"/>
            </p:cNvCxnSpPr>
            <p:nvPr/>
          </p:nvCxnSpPr>
          <p:spPr>
            <a:xfrm flipH="1">
              <a:off x="2299488" y="3429727"/>
              <a:ext cx="770884" cy="831616"/>
            </a:xfrm>
            <a:prstGeom prst="straightConnector1">
              <a:avLst/>
            </a:prstGeom>
            <a:ln w="9525">
              <a:tailEnd type="arrow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F85E4920-80E0-4954-A527-7BB535F9234F}"/>
                </a:ext>
              </a:extLst>
            </p:cNvPr>
            <p:cNvCxnSpPr>
              <a:cxnSpLocks/>
              <a:stCxn id="5" idx="2"/>
              <a:endCxn id="8" idx="0"/>
            </p:cNvCxnSpPr>
            <p:nvPr/>
          </p:nvCxnSpPr>
          <p:spPr>
            <a:xfrm>
              <a:off x="3070372" y="3429727"/>
              <a:ext cx="590931" cy="832255"/>
            </a:xfrm>
            <a:prstGeom prst="straightConnector1">
              <a:avLst/>
            </a:prstGeom>
            <a:ln w="9525">
              <a:tailEnd type="arrow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614282EA-E176-4D28-AA23-FB37D3A9EDD3}"/>
                </a:ext>
              </a:extLst>
            </p:cNvPr>
            <p:cNvCxnSpPr>
              <a:cxnSpLocks/>
              <a:stCxn id="6" idx="2"/>
              <a:endCxn id="10" idx="0"/>
            </p:cNvCxnSpPr>
            <p:nvPr/>
          </p:nvCxnSpPr>
          <p:spPr>
            <a:xfrm flipH="1">
              <a:off x="6872478" y="3429727"/>
              <a:ext cx="437191" cy="846363"/>
            </a:xfrm>
            <a:prstGeom prst="straightConnector1">
              <a:avLst/>
            </a:prstGeom>
            <a:ln w="9525">
              <a:tailEnd type="arrow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14CEBF62-FCEE-4303-B6F1-CF86C3A8089A}"/>
                </a:ext>
              </a:extLst>
            </p:cNvPr>
            <p:cNvCxnSpPr>
              <a:cxnSpLocks/>
              <a:stCxn id="6" idx="2"/>
              <a:endCxn id="11" idx="0"/>
            </p:cNvCxnSpPr>
            <p:nvPr/>
          </p:nvCxnSpPr>
          <p:spPr>
            <a:xfrm>
              <a:off x="7309669" y="3429727"/>
              <a:ext cx="838379" cy="831615"/>
            </a:xfrm>
            <a:prstGeom prst="straightConnector1">
              <a:avLst/>
            </a:prstGeom>
            <a:ln w="9525">
              <a:tailEnd type="arrow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7DBF8B3-91E9-4536-AFD1-3103A9970C2D}"/>
                </a:ext>
              </a:extLst>
            </p:cNvPr>
            <p:cNvSpPr/>
            <p:nvPr/>
          </p:nvSpPr>
          <p:spPr>
            <a:xfrm>
              <a:off x="4701440" y="2899329"/>
              <a:ext cx="1052608" cy="530398"/>
            </a:xfrm>
            <a:prstGeom prst="rect">
              <a:avLst/>
            </a:prstGeom>
            <a:ln w="952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FF0000"/>
                  </a:solidFill>
                </a:rPr>
                <a:t>Semi-supervised</a:t>
              </a:r>
              <a:endParaRPr lang="es-MX" sz="1400" dirty="0">
                <a:solidFill>
                  <a:srgbClr val="FF0000"/>
                </a:solidFill>
              </a:endParaRP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5F5DD8A7-C62A-4D12-858D-33788987D51F}"/>
                </a:ext>
              </a:extLst>
            </p:cNvPr>
            <p:cNvCxnSpPr>
              <a:cxnSpLocks/>
              <a:stCxn id="4" idx="2"/>
              <a:endCxn id="19" idx="0"/>
            </p:cNvCxnSpPr>
            <p:nvPr/>
          </p:nvCxnSpPr>
          <p:spPr>
            <a:xfrm flipH="1">
              <a:off x="5227744" y="2660504"/>
              <a:ext cx="778350" cy="238825"/>
            </a:xfrm>
            <a:prstGeom prst="straightConnector1">
              <a:avLst/>
            </a:prstGeom>
            <a:ln w="9525">
              <a:tailEnd type="arrow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</p:grpSp>
    </p:spTree>
    <p:extLst>
      <p:ext uri="{BB962C8B-B14F-4D97-AF65-F5344CB8AC3E}">
        <p14:creationId xmlns:p14="http://schemas.microsoft.com/office/powerpoint/2010/main" val="20036991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Slide Number Placeholder 5">
            <a:extLst>
              <a:ext uri="{FF2B5EF4-FFF2-40B4-BE49-F238E27FC236}">
                <a16:creationId xmlns:a16="http://schemas.microsoft.com/office/drawing/2014/main" id="{6C205858-6505-42E5-9106-7AD18814F7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3367A337-98AF-4D62-8F87-F756129C2EE8}" type="slidenum">
              <a:rPr lang="en-US" altLang="en-US" b="0"/>
              <a:pPr/>
              <a:t>17</a:t>
            </a:fld>
            <a:endParaRPr lang="en-US" altLang="en-US" b="0"/>
          </a:p>
        </p:txBody>
      </p:sp>
      <p:sp>
        <p:nvSpPr>
          <p:cNvPr id="23555" name="Rectangle 2">
            <a:extLst>
              <a:ext uri="{FF2B5EF4-FFF2-40B4-BE49-F238E27FC236}">
                <a16:creationId xmlns:a16="http://schemas.microsoft.com/office/drawing/2014/main" id="{0980843E-637B-453D-9268-01BBD3EAAE3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Supervised Learning</a:t>
            </a:r>
          </a:p>
        </p:txBody>
      </p:sp>
      <p:sp>
        <p:nvSpPr>
          <p:cNvPr id="23556" name="Rectangle 3">
            <a:extLst>
              <a:ext uri="{FF2B5EF4-FFF2-40B4-BE49-F238E27FC236}">
                <a16:creationId xmlns:a16="http://schemas.microsoft.com/office/drawing/2014/main" id="{4CBE931F-54D2-4415-AAC4-7A7C7AC3A1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295400" y="1708149"/>
            <a:ext cx="8686800" cy="4830763"/>
          </a:xfrm>
        </p:spPr>
        <p:txBody>
          <a:bodyPr>
            <a:normAutofit/>
          </a:bodyPr>
          <a:lstStyle/>
          <a:p>
            <a:pPr marL="0" indent="0" eaLnBrk="1" hangingPunct="1">
              <a:buNone/>
            </a:pPr>
            <a:endParaRPr lang="en-US" altLang="en-US" sz="3200" dirty="0"/>
          </a:p>
          <a:p>
            <a:pPr eaLnBrk="1" hangingPunct="1"/>
            <a:r>
              <a:rPr lang="en-US" altLang="en-US" sz="3200" dirty="0"/>
              <a:t>Learning a discrete function: </a:t>
            </a:r>
            <a:r>
              <a:rPr lang="en-US" altLang="en-US" sz="3200" b="1" dirty="0"/>
              <a:t>Classification</a:t>
            </a:r>
          </a:p>
          <a:p>
            <a:pPr lvl="1" eaLnBrk="1" hangingPunct="1"/>
            <a:r>
              <a:rPr lang="en-US" altLang="en-US" sz="2800" dirty="0"/>
              <a:t>Boolean classification:</a:t>
            </a:r>
          </a:p>
          <a:p>
            <a:pPr lvl="2" eaLnBrk="1" hangingPunct="1"/>
            <a:r>
              <a:rPr lang="en-US" altLang="en-US" sz="2400" dirty="0"/>
              <a:t>Each example is classified as true(positive) or false(negative).</a:t>
            </a:r>
          </a:p>
          <a:p>
            <a:pPr lvl="2" eaLnBrk="1" hangingPunct="1"/>
            <a:r>
              <a:rPr lang="en-US" altLang="en-US" sz="2400" dirty="0"/>
              <a:t>predict categorical values, i.e., labels</a:t>
            </a:r>
          </a:p>
          <a:p>
            <a:pPr marL="914400" lvl="2" indent="0" eaLnBrk="1" hangingPunct="1">
              <a:buNone/>
            </a:pPr>
            <a:endParaRPr lang="en-US" altLang="en-US" sz="2400" dirty="0"/>
          </a:p>
          <a:p>
            <a:pPr eaLnBrk="1" hangingPunct="1"/>
            <a:r>
              <a:rPr lang="en-US" altLang="en-US" sz="3200" dirty="0"/>
              <a:t>Learning a continuous function: </a:t>
            </a:r>
            <a:r>
              <a:rPr lang="en-US" altLang="en-US" sz="3200" b="1" dirty="0"/>
              <a:t>Regression</a:t>
            </a:r>
          </a:p>
          <a:p>
            <a:pPr lvl="1"/>
            <a:r>
              <a:rPr lang="en-US" sz="3200" dirty="0"/>
              <a:t>predict numerical values</a:t>
            </a:r>
            <a:endParaRPr lang="en-US" altLang="en-US" sz="2800" b="1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E6A3BD-502C-407B-A022-D970076AA7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5C4121-9544-4E42-9264-219C18DDB2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In supervised learning, the algorithms are presented with a set of classified instances from which they learn a way of classifying unseen instances. When the attribute to be predicted is numeric rather than nominal it is called regression.</a:t>
            </a:r>
          </a:p>
        </p:txBody>
      </p:sp>
      <p:sp>
        <p:nvSpPr>
          <p:cNvPr id="4" name="Flowchart: Magnetic Disk 3">
            <a:extLst>
              <a:ext uri="{FF2B5EF4-FFF2-40B4-BE49-F238E27FC236}">
                <a16:creationId xmlns:a16="http://schemas.microsoft.com/office/drawing/2014/main" id="{2E056015-DE67-4C55-BC41-825088FB2B2E}"/>
              </a:ext>
            </a:extLst>
          </p:cNvPr>
          <p:cNvSpPr/>
          <p:nvPr/>
        </p:nvSpPr>
        <p:spPr>
          <a:xfrm>
            <a:off x="1646887" y="3604985"/>
            <a:ext cx="1274885" cy="430823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Training data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07F840-3EA1-4A0E-A429-0BB1A6BAAEE3}"/>
              </a:ext>
            </a:extLst>
          </p:cNvPr>
          <p:cNvSpPr/>
          <p:nvPr/>
        </p:nvSpPr>
        <p:spPr>
          <a:xfrm>
            <a:off x="7239933" y="3530339"/>
            <a:ext cx="1714500" cy="5627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</a:t>
            </a:r>
          </a:p>
        </p:txBody>
      </p:sp>
      <p:sp>
        <p:nvSpPr>
          <p:cNvPr id="6" name="Isosceles Triangle 5">
            <a:extLst>
              <a:ext uri="{FF2B5EF4-FFF2-40B4-BE49-F238E27FC236}">
                <a16:creationId xmlns:a16="http://schemas.microsoft.com/office/drawing/2014/main" id="{F2F3DD10-8D4B-47B7-833F-8119B0099BA9}"/>
              </a:ext>
            </a:extLst>
          </p:cNvPr>
          <p:cNvSpPr/>
          <p:nvPr/>
        </p:nvSpPr>
        <p:spPr>
          <a:xfrm>
            <a:off x="4220199" y="3468613"/>
            <a:ext cx="1960685" cy="602363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Algorithm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279F2321-C5A4-4718-ADC9-7B6647DA50FA}"/>
              </a:ext>
            </a:extLst>
          </p:cNvPr>
          <p:cNvSpPr/>
          <p:nvPr/>
        </p:nvSpPr>
        <p:spPr>
          <a:xfrm>
            <a:off x="3275451" y="3719373"/>
            <a:ext cx="830448" cy="184639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D3082186-B5EA-44DA-9DB3-2953FFE5E731}"/>
              </a:ext>
            </a:extLst>
          </p:cNvPr>
          <p:cNvSpPr/>
          <p:nvPr/>
        </p:nvSpPr>
        <p:spPr>
          <a:xfrm>
            <a:off x="6257929" y="3728076"/>
            <a:ext cx="830448" cy="184639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ction Button: Help 8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3B769FBC-B67A-45E4-818B-A55487B7A73A}"/>
              </a:ext>
            </a:extLst>
          </p:cNvPr>
          <p:cNvSpPr/>
          <p:nvPr/>
        </p:nvSpPr>
        <p:spPr>
          <a:xfrm>
            <a:off x="7584768" y="4741206"/>
            <a:ext cx="1024829" cy="714648"/>
          </a:xfrm>
          <a:prstGeom prst="actionButtonHelp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F0905CA-93FD-41EE-AE24-71DF77BC7639}"/>
              </a:ext>
            </a:extLst>
          </p:cNvPr>
          <p:cNvCxnSpPr>
            <a:stCxn id="9" idx="3"/>
            <a:endCxn id="5" idx="2"/>
          </p:cNvCxnSpPr>
          <p:nvPr/>
        </p:nvCxnSpPr>
        <p:spPr>
          <a:xfrm flipV="1">
            <a:off x="8097183" y="4093047"/>
            <a:ext cx="0" cy="6481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C9A0E2A-6BD0-4CC3-804C-9EBB412A421C}"/>
              </a:ext>
            </a:extLst>
          </p:cNvPr>
          <p:cNvCxnSpPr>
            <a:stCxn id="5" idx="3"/>
          </p:cNvCxnSpPr>
          <p:nvPr/>
        </p:nvCxnSpPr>
        <p:spPr>
          <a:xfrm flipV="1">
            <a:off x="8954433" y="3811692"/>
            <a:ext cx="700142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982B827-5DA5-497B-9798-863417A1FA9C}"/>
              </a:ext>
            </a:extLst>
          </p:cNvPr>
          <p:cNvSpPr txBox="1"/>
          <p:nvPr/>
        </p:nvSpPr>
        <p:spPr>
          <a:xfrm>
            <a:off x="9704074" y="3604896"/>
            <a:ext cx="1137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prediction</a:t>
            </a:r>
          </a:p>
        </p:txBody>
      </p:sp>
    </p:spTree>
    <p:extLst>
      <p:ext uri="{BB962C8B-B14F-4D97-AF65-F5344CB8AC3E}">
        <p14:creationId xmlns:p14="http://schemas.microsoft.com/office/powerpoint/2010/main" val="21693001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5175FF-BA2D-4F94-B97A-C3027DBF5F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Classification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6BC3B2-B472-4E98-B897-BC943F74C0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C68D5D9-0C27-458D-8F24-F835DA6CC5D3}"/>
              </a:ext>
            </a:extLst>
          </p:cNvPr>
          <p:cNvSpPr/>
          <p:nvPr/>
        </p:nvSpPr>
        <p:spPr>
          <a:xfrm>
            <a:off x="7239933" y="3329570"/>
            <a:ext cx="1714500" cy="7634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</a:t>
            </a:r>
          </a:p>
        </p:txBody>
      </p:sp>
      <p:sp>
        <p:nvSpPr>
          <p:cNvPr id="6" name="Isosceles Triangle 5">
            <a:extLst>
              <a:ext uri="{FF2B5EF4-FFF2-40B4-BE49-F238E27FC236}">
                <a16:creationId xmlns:a16="http://schemas.microsoft.com/office/drawing/2014/main" id="{4DB2DE9C-C0BD-490E-A864-30E8879F6D1D}"/>
              </a:ext>
            </a:extLst>
          </p:cNvPr>
          <p:cNvSpPr/>
          <p:nvPr/>
        </p:nvSpPr>
        <p:spPr>
          <a:xfrm>
            <a:off x="4257455" y="3329570"/>
            <a:ext cx="1960685" cy="990418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Algorithm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9033A8B5-D58B-4106-9A0F-25EC9C448961}"/>
              </a:ext>
            </a:extLst>
          </p:cNvPr>
          <p:cNvSpPr/>
          <p:nvPr/>
        </p:nvSpPr>
        <p:spPr>
          <a:xfrm>
            <a:off x="3275451" y="3719373"/>
            <a:ext cx="830448" cy="184639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84FF5E5B-F261-4CBD-B53D-1073738849F5}"/>
              </a:ext>
            </a:extLst>
          </p:cNvPr>
          <p:cNvSpPr/>
          <p:nvPr/>
        </p:nvSpPr>
        <p:spPr>
          <a:xfrm>
            <a:off x="6226907" y="3653449"/>
            <a:ext cx="830448" cy="184639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C51D573-972C-4C7F-A273-B5585A64762C}"/>
              </a:ext>
            </a:extLst>
          </p:cNvPr>
          <p:cNvCxnSpPr>
            <a:cxnSpLocks/>
            <a:endCxn id="5" idx="2"/>
          </p:cNvCxnSpPr>
          <p:nvPr/>
        </p:nvCxnSpPr>
        <p:spPr>
          <a:xfrm flipV="1">
            <a:off x="8097183" y="4093047"/>
            <a:ext cx="0" cy="6481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3AA73BA-8B68-4C5C-B3EF-6752E0048F3D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8954433" y="3711309"/>
            <a:ext cx="700142" cy="10038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E5E1DD4-4E9C-4E8A-A228-2ADCDFFDDB76}"/>
              </a:ext>
            </a:extLst>
          </p:cNvPr>
          <p:cNvSpPr txBox="1"/>
          <p:nvPr/>
        </p:nvSpPr>
        <p:spPr>
          <a:xfrm>
            <a:off x="9704074" y="3604896"/>
            <a:ext cx="534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lion</a:t>
            </a:r>
          </a:p>
        </p:txBody>
      </p:sp>
      <p:pic>
        <p:nvPicPr>
          <p:cNvPr id="1026" name="Picture 2" descr="https://lh3.googleusercontent.com/2Ix7cnS6HpepeB1iviPiDxSZXjuwe3QWTmHDvQ9Q5Y53PNnuRrkiuvLyEjzWc3CyPtq2YTpy1xyR_Gvzh19Fq3AwhBv9JQ6QeIvRGs1sBjZCCFRaMLZtr0giZln4ej3nkfBKYKeS3qM">
            <a:extLst>
              <a:ext uri="{FF2B5EF4-FFF2-40B4-BE49-F238E27FC236}">
                <a16:creationId xmlns:a16="http://schemas.microsoft.com/office/drawing/2014/main" id="{AA04D9B0-62C4-41EA-A61D-FB99A4850F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044" y="2785403"/>
            <a:ext cx="2695575" cy="1792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lh5.googleusercontent.com/UeLqp0NAF-DsviQjvFvtrusYQ757GRpz0sDh6BP33xMMZKDlbaVJ_mMZNuYRWvhGIkxfdI6wbxE-TwcC5B71Whqe53Di2qFf17KPaX9_R-MuQk9MYJ6zUFQZqcerhkS2GoYU_35HY9E">
            <a:extLst>
              <a:ext uri="{FF2B5EF4-FFF2-40B4-BE49-F238E27FC236}">
                <a16:creationId xmlns:a16="http://schemas.microsoft.com/office/drawing/2014/main" id="{15500A0B-35F4-44FF-B846-D773F667D9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7737" y="4811384"/>
            <a:ext cx="1828800" cy="129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E9E1D40-4FB3-479E-AAC5-B94EF5A097D8}"/>
              </a:ext>
            </a:extLst>
          </p:cNvPr>
          <p:cNvSpPr txBox="1"/>
          <p:nvPr/>
        </p:nvSpPr>
        <p:spPr>
          <a:xfrm>
            <a:off x="609600" y="4494985"/>
            <a:ext cx="37702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lion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714FB5D-5316-46F8-B1FC-70D996C701B3}"/>
              </a:ext>
            </a:extLst>
          </p:cNvPr>
          <p:cNvSpPr txBox="1"/>
          <p:nvPr/>
        </p:nvSpPr>
        <p:spPr>
          <a:xfrm>
            <a:off x="2446635" y="4196878"/>
            <a:ext cx="64793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elephant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333E854-E5DD-421A-8A4D-25066593B1F7}"/>
              </a:ext>
            </a:extLst>
          </p:cNvPr>
          <p:cNvSpPr txBox="1"/>
          <p:nvPr/>
        </p:nvSpPr>
        <p:spPr>
          <a:xfrm>
            <a:off x="1367117" y="3407228"/>
            <a:ext cx="42672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tiger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A69756D-1D42-45BF-9653-53CB601668F4}"/>
              </a:ext>
            </a:extLst>
          </p:cNvPr>
          <p:cNvSpPr txBox="1"/>
          <p:nvPr/>
        </p:nvSpPr>
        <p:spPr>
          <a:xfrm>
            <a:off x="578224" y="3429000"/>
            <a:ext cx="4732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zebra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3084D13-E958-43CE-8604-6C68C6776954}"/>
              </a:ext>
            </a:extLst>
          </p:cNvPr>
          <p:cNvSpPr txBox="1"/>
          <p:nvPr/>
        </p:nvSpPr>
        <p:spPr>
          <a:xfrm>
            <a:off x="1908137" y="3466173"/>
            <a:ext cx="46038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rhino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9E29CB6-E1E9-40B9-9B17-2D146DF93603}"/>
              </a:ext>
            </a:extLst>
          </p:cNvPr>
          <p:cNvSpPr txBox="1"/>
          <p:nvPr/>
        </p:nvSpPr>
        <p:spPr>
          <a:xfrm>
            <a:off x="986626" y="4494984"/>
            <a:ext cx="60785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penguin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CA84278-3747-4FAF-873F-FE291573495D}"/>
              </a:ext>
            </a:extLst>
          </p:cNvPr>
          <p:cNvSpPr txBox="1"/>
          <p:nvPr/>
        </p:nvSpPr>
        <p:spPr>
          <a:xfrm>
            <a:off x="2774375" y="3523573"/>
            <a:ext cx="50847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panda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FF85193-18B2-4AF8-9CE5-E38A53A57001}"/>
              </a:ext>
            </a:extLst>
          </p:cNvPr>
          <p:cNvSpPr txBox="1"/>
          <p:nvPr/>
        </p:nvSpPr>
        <p:spPr>
          <a:xfrm>
            <a:off x="1560182" y="4417126"/>
            <a:ext cx="52129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giraffe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DBE8D07-53E8-4259-8264-0B67213DA8BD}"/>
              </a:ext>
            </a:extLst>
          </p:cNvPr>
          <p:cNvSpPr txBox="1"/>
          <p:nvPr/>
        </p:nvSpPr>
        <p:spPr>
          <a:xfrm>
            <a:off x="1174376" y="3851117"/>
            <a:ext cx="48282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hippo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BE8BD22-116A-4238-8B7A-3A7AA97B301E}"/>
              </a:ext>
            </a:extLst>
          </p:cNvPr>
          <p:cNvSpPr txBox="1"/>
          <p:nvPr/>
        </p:nvSpPr>
        <p:spPr>
          <a:xfrm>
            <a:off x="2495393" y="4494983"/>
            <a:ext cx="48442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snake</a:t>
            </a:r>
          </a:p>
        </p:txBody>
      </p:sp>
    </p:spTree>
    <p:extLst>
      <p:ext uri="{BB962C8B-B14F-4D97-AF65-F5344CB8AC3E}">
        <p14:creationId xmlns:p14="http://schemas.microsoft.com/office/powerpoint/2010/main" val="19152349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DB73ED-21AA-49F8-886C-473EC9035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What is Learning?</a:t>
            </a:r>
            <a:endParaRPr lang="en-MY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934ACD-F3F3-4CDC-B8FE-D19E088B44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eaLnBrk="1" hangingPunct="1">
              <a:lnSpc>
                <a:spcPct val="90000"/>
              </a:lnSpc>
            </a:pPr>
            <a:r>
              <a:rPr lang="en-US" altLang="en-US" dirty="0"/>
              <a:t>Herbert Simon: “Learning is any process by which a system improves performance from experience.”</a:t>
            </a:r>
          </a:p>
          <a:p>
            <a:pPr marL="0" indent="0" eaLnBrk="1" hangingPunct="1">
              <a:lnSpc>
                <a:spcPct val="90000"/>
              </a:lnSpc>
              <a:buNone/>
            </a:pPr>
            <a:endParaRPr lang="en-US" altLang="en-US" dirty="0"/>
          </a:p>
          <a:p>
            <a:r>
              <a:rPr lang="en-US" altLang="en-US" dirty="0"/>
              <a:t>“A computer program is said to </a:t>
            </a:r>
            <a:r>
              <a:rPr lang="en-US" altLang="en-US" b="1" dirty="0"/>
              <a:t>learn</a:t>
            </a:r>
            <a:r>
              <a:rPr lang="en-US" altLang="en-US" dirty="0"/>
              <a:t> from experience E with respect to some class of tasks T and performance measure P, if its performance at tasks in T, as measured by P, improves with experience E.”  – Tom Mitchell</a:t>
            </a:r>
          </a:p>
          <a:p>
            <a:pPr marL="0" indent="0">
              <a:buNone/>
            </a:pPr>
            <a:endParaRPr lang="en-US" altLang="en-US" dirty="0"/>
          </a:p>
          <a:p>
            <a:pPr eaLnBrk="1" hangingPunct="1">
              <a:lnSpc>
                <a:spcPct val="90000"/>
              </a:lnSpc>
            </a:pPr>
            <a:r>
              <a:rPr lang="en-US" altLang="en-US" dirty="0"/>
              <a:t>From the definition by Tom Mitchell (1998):</a:t>
            </a:r>
          </a:p>
          <a:p>
            <a:pPr lvl="1"/>
            <a:r>
              <a:rPr lang="en-US" altLang="en-US" sz="2800" dirty="0"/>
              <a:t>Machine Learning is the study of algorithms that</a:t>
            </a: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altLang="en-US" dirty="0"/>
              <a:t>	• improve their performance P</a:t>
            </a: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altLang="en-US" dirty="0"/>
              <a:t>	• at some task T</a:t>
            </a: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altLang="en-US" dirty="0"/>
              <a:t>	• with experience E.</a:t>
            </a:r>
          </a:p>
          <a:p>
            <a:pPr lvl="1"/>
            <a:r>
              <a:rPr lang="en-US" altLang="en-US" sz="2800" dirty="0"/>
              <a:t>A well-defined learning task is given by &lt;P, T, E&gt;.</a:t>
            </a:r>
          </a:p>
          <a:p>
            <a:pPr eaLnBrk="1" hangingPunct="1">
              <a:lnSpc>
                <a:spcPct val="90000"/>
              </a:lnSpc>
            </a:pPr>
            <a:endParaRPr lang="en-US" altLang="en-US" dirty="0"/>
          </a:p>
          <a:p>
            <a:pPr eaLnBrk="1" hangingPunct="1">
              <a:lnSpc>
                <a:spcPct val="90000"/>
              </a:lnSpc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9886952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1" name="Rectangle 2">
            <a:extLst>
              <a:ext uri="{FF2B5EF4-FFF2-40B4-BE49-F238E27FC236}">
                <a16:creationId xmlns:a16="http://schemas.microsoft.com/office/drawing/2014/main" id="{616F085C-169E-4CEE-B706-DBF5E93224C4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2057400" y="304800"/>
            <a:ext cx="8001000" cy="762000"/>
          </a:xfrm>
        </p:spPr>
        <p:txBody>
          <a:bodyPr anchor="b">
            <a:normAutofit/>
          </a:bodyPr>
          <a:lstStyle/>
          <a:p>
            <a:pPr eaLnBrk="1" hangingPunct="1"/>
            <a:r>
              <a:rPr lang="en-US" altLang="en-US" dirty="0"/>
              <a:t>Classification—A Two-Step Process </a:t>
            </a:r>
          </a:p>
        </p:txBody>
      </p:sp>
      <p:sp>
        <p:nvSpPr>
          <p:cNvPr id="74758" name="Rectangle 3">
            <a:extLst>
              <a:ext uri="{FF2B5EF4-FFF2-40B4-BE49-F238E27FC236}">
                <a16:creationId xmlns:a16="http://schemas.microsoft.com/office/drawing/2014/main" id="{EDE95523-8813-4B6C-B9D5-813BBF3355D0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1001486" y="1371600"/>
            <a:ext cx="9133114" cy="52578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400" dirty="0"/>
              <a:t>Model construction: describing a set of predetermined classes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dirty="0"/>
              <a:t>Each tuple/sample is assumed to belong to a predefined class, as determined by the class label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dirty="0"/>
              <a:t>The set of tuples used for model construction is training set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dirty="0"/>
              <a:t>The model is represented as </a:t>
            </a:r>
            <a:r>
              <a:rPr lang="en-US" altLang="en-US" b="1" dirty="0">
                <a:solidFill>
                  <a:schemeClr val="tx2"/>
                </a:solidFill>
              </a:rPr>
              <a:t>classification rules</a:t>
            </a:r>
            <a:r>
              <a:rPr lang="en-US" altLang="en-US" dirty="0"/>
              <a:t>, </a:t>
            </a:r>
            <a:r>
              <a:rPr lang="en-US" altLang="en-US" b="1" dirty="0">
                <a:solidFill>
                  <a:schemeClr val="tx2"/>
                </a:solidFill>
              </a:rPr>
              <a:t>decision trees</a:t>
            </a:r>
            <a:r>
              <a:rPr lang="en-US" altLang="en-US" dirty="0"/>
              <a:t>, or </a:t>
            </a:r>
            <a:r>
              <a:rPr lang="en-US" altLang="en-US" b="1" dirty="0">
                <a:solidFill>
                  <a:schemeClr val="tx2"/>
                </a:solidFill>
              </a:rPr>
              <a:t>mathematical formulae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400" dirty="0"/>
              <a:t>Model usage: for classifying future or unknown objects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dirty="0"/>
              <a:t>Estimate accuracy of the model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en-US" dirty="0"/>
              <a:t>The known label of test sample is compared with the classified result from the model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en-US" b="1" dirty="0"/>
              <a:t>Test set is independent of training set</a:t>
            </a:r>
            <a:r>
              <a:rPr lang="en-US" altLang="en-US" dirty="0"/>
              <a:t>, otherwise over-fitting will occur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dirty="0"/>
              <a:t>If the accuracy is acceptable, use the model to classify data tuples whose class labels are not known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Slide Number Placeholder 5">
            <a:extLst>
              <a:ext uri="{FF2B5EF4-FFF2-40B4-BE49-F238E27FC236}">
                <a16:creationId xmlns:a16="http://schemas.microsoft.com/office/drawing/2014/main" id="{DAB88CA7-F2AC-42DC-8507-040A71FF7E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484800E7-C365-40CA-B371-A2067F1F0C8D}" type="slidenum">
              <a:rPr lang="en-US" altLang="en-US" b="0"/>
              <a:pPr/>
              <a:t>21</a:t>
            </a:fld>
            <a:endParaRPr lang="en-US" altLang="en-US" b="0"/>
          </a:p>
        </p:txBody>
      </p:sp>
      <p:sp>
        <p:nvSpPr>
          <p:cNvPr id="26627" name="Rectangle 2">
            <a:extLst>
              <a:ext uri="{FF2B5EF4-FFF2-40B4-BE49-F238E27FC236}">
                <a16:creationId xmlns:a16="http://schemas.microsoft.com/office/drawing/2014/main" id="{D426E454-88E3-4E7F-803F-FC515D06FBE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38200" y="136525"/>
            <a:ext cx="10515600" cy="1325563"/>
          </a:xfrm>
        </p:spPr>
        <p:txBody>
          <a:bodyPr/>
          <a:lstStyle/>
          <a:p>
            <a:pPr eaLnBrk="1" hangingPunct="1"/>
            <a:r>
              <a:rPr lang="en-US" altLang="en-US" dirty="0"/>
              <a:t>Illustrating Classification Task</a:t>
            </a:r>
          </a:p>
        </p:txBody>
      </p:sp>
      <p:graphicFrame>
        <p:nvGraphicFramePr>
          <p:cNvPr id="26628" name="Object 3">
            <a:extLst>
              <a:ext uri="{FF2B5EF4-FFF2-40B4-BE49-F238E27FC236}">
                <a16:creationId xmlns:a16="http://schemas.microsoft.com/office/drawing/2014/main" id="{1B85857B-F831-442B-A359-C8F0A4569A7A}"/>
              </a:ext>
            </a:extLst>
          </p:cNvPr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52522177"/>
              </p:ext>
            </p:extLst>
          </p:nvPr>
        </p:nvGraphicFramePr>
        <p:xfrm>
          <a:off x="1752600" y="1376289"/>
          <a:ext cx="8229600" cy="5780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8424875" imgH="6279741" progId="Visio.Drawing.6">
                  <p:embed/>
                </p:oleObj>
              </mc:Choice>
              <mc:Fallback>
                <p:oleObj name="Visio" r:id="rId2" imgW="8424875" imgH="6279741" progId="Visio.Drawing.6">
                  <p:embed/>
                  <p:pic>
                    <p:nvPicPr>
                      <p:cNvPr id="26628" name="Object 3">
                        <a:extLst>
                          <a:ext uri="{FF2B5EF4-FFF2-40B4-BE49-F238E27FC236}">
                            <a16:creationId xmlns:a16="http://schemas.microsoft.com/office/drawing/2014/main" id="{1B85857B-F831-442B-A359-C8F0A4569A7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2600" y="1376289"/>
                        <a:ext cx="8229600" cy="5780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 cap="flat" cmpd="sng">
                            <a:solidFill>
                              <a:schemeClr val="tx1"/>
                            </a:solidFill>
                            <a:prstDash val="solid"/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2" name="Rectangle 2">
            <a:extLst>
              <a:ext uri="{FF2B5EF4-FFF2-40B4-BE49-F238E27FC236}">
                <a16:creationId xmlns:a16="http://schemas.microsoft.com/office/drawing/2014/main" id="{31B747F9-F17E-4F98-98EF-BE1BDC1DE576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524000" y="381000"/>
            <a:ext cx="8991600" cy="685800"/>
          </a:xfrm>
          <a:noFill/>
        </p:spPr>
        <p:txBody>
          <a:bodyPr vert="horz" lIns="92075" tIns="46038" rIns="92075" bIns="46038" rtlCol="0" anchor="b">
            <a:noAutofit/>
          </a:bodyPr>
          <a:lstStyle/>
          <a:p>
            <a:pPr eaLnBrk="1" hangingPunct="1"/>
            <a:r>
              <a:rPr lang="en-US" altLang="en-US" dirty="0"/>
              <a:t>Issues: Data Preparation</a:t>
            </a:r>
          </a:p>
        </p:txBody>
      </p:sp>
      <p:sp>
        <p:nvSpPr>
          <p:cNvPr id="27653" name="Rectangle 3">
            <a:extLst>
              <a:ext uri="{FF2B5EF4-FFF2-40B4-BE49-F238E27FC236}">
                <a16:creationId xmlns:a16="http://schemas.microsoft.com/office/drawing/2014/main" id="{3E7CC4A7-2DF3-46E9-B99A-2F3D151092BC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2128838" y="1584326"/>
            <a:ext cx="8007350" cy="4037013"/>
          </a:xfrm>
          <a:noFill/>
        </p:spPr>
        <p:txBody>
          <a:bodyPr vert="horz" lIns="92075" tIns="46038" rIns="92075" bIns="46038" rtlCol="0">
            <a:normAutofit/>
          </a:bodyPr>
          <a:lstStyle/>
          <a:p>
            <a:pPr eaLnBrk="1" hangingPunct="1">
              <a:lnSpc>
                <a:spcPct val="110000"/>
              </a:lnSpc>
            </a:pPr>
            <a:r>
              <a:rPr lang="en-US" altLang="en-US" dirty="0"/>
              <a:t>Data cleaning</a:t>
            </a:r>
          </a:p>
          <a:p>
            <a:pPr lvl="1" eaLnBrk="1" hangingPunct="1">
              <a:lnSpc>
                <a:spcPct val="110000"/>
              </a:lnSpc>
            </a:pPr>
            <a:r>
              <a:rPr lang="en-US" altLang="en-US" dirty="0"/>
              <a:t>Preprocess data in order to reduce noise and handle missing values</a:t>
            </a:r>
          </a:p>
          <a:p>
            <a:pPr eaLnBrk="1" hangingPunct="1">
              <a:lnSpc>
                <a:spcPct val="110000"/>
              </a:lnSpc>
            </a:pPr>
            <a:r>
              <a:rPr lang="en-US" altLang="en-US" dirty="0"/>
              <a:t>Relevance analysis (feature selection)</a:t>
            </a:r>
          </a:p>
          <a:p>
            <a:pPr lvl="1" eaLnBrk="1" hangingPunct="1">
              <a:lnSpc>
                <a:spcPct val="110000"/>
              </a:lnSpc>
            </a:pPr>
            <a:r>
              <a:rPr lang="en-US" altLang="en-US" dirty="0"/>
              <a:t>Remove the irrelevant or redundant attributes</a:t>
            </a:r>
          </a:p>
          <a:p>
            <a:pPr eaLnBrk="1" hangingPunct="1">
              <a:lnSpc>
                <a:spcPct val="110000"/>
              </a:lnSpc>
            </a:pPr>
            <a:r>
              <a:rPr lang="en-US" altLang="en-US" dirty="0"/>
              <a:t>Data transformation</a:t>
            </a:r>
          </a:p>
          <a:p>
            <a:pPr lvl="1" eaLnBrk="1" hangingPunct="1">
              <a:lnSpc>
                <a:spcPct val="110000"/>
              </a:lnSpc>
            </a:pPr>
            <a:r>
              <a:rPr lang="en-US" altLang="en-US" dirty="0"/>
              <a:t>Generalize data to (higher concepts, discretization)</a:t>
            </a:r>
            <a:endParaRPr lang="tr-TR" altLang="en-US" dirty="0"/>
          </a:p>
          <a:p>
            <a:pPr lvl="1" eaLnBrk="1" hangingPunct="1">
              <a:lnSpc>
                <a:spcPct val="110000"/>
              </a:lnSpc>
            </a:pPr>
            <a:r>
              <a:rPr lang="tr-TR" altLang="en-US" dirty="0"/>
              <a:t>Normalize attribute values</a:t>
            </a:r>
            <a:endParaRPr lang="en-US" altLang="en-US" dirty="0"/>
          </a:p>
        </p:txBody>
      </p:sp>
    </p:spTree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Number Placeholder 5">
            <a:extLst>
              <a:ext uri="{FF2B5EF4-FFF2-40B4-BE49-F238E27FC236}">
                <a16:creationId xmlns:a16="http://schemas.microsoft.com/office/drawing/2014/main" id="{CB49295A-59D4-4CF2-8CFA-7F55568E5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C92BB15D-B45B-489A-8090-F1299F012FDD}" type="slidenum">
              <a:rPr lang="en-US" altLang="en-US" b="0"/>
              <a:pPr/>
              <a:t>23</a:t>
            </a:fld>
            <a:endParaRPr lang="en-US" altLang="en-US" b="0"/>
          </a:p>
        </p:txBody>
      </p:sp>
      <p:sp>
        <p:nvSpPr>
          <p:cNvPr id="29699" name="Rectangle 2">
            <a:extLst>
              <a:ext uri="{FF2B5EF4-FFF2-40B4-BE49-F238E27FC236}">
                <a16:creationId xmlns:a16="http://schemas.microsoft.com/office/drawing/2014/main" id="{6E5E3E55-5907-457D-A2BB-860DD9CD7FC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Classification Techniques</a:t>
            </a:r>
          </a:p>
        </p:txBody>
      </p:sp>
      <p:sp>
        <p:nvSpPr>
          <p:cNvPr id="79875" name="Rectangle 3">
            <a:extLst>
              <a:ext uri="{FF2B5EF4-FFF2-40B4-BE49-F238E27FC236}">
                <a16:creationId xmlns:a16="http://schemas.microsoft.com/office/drawing/2014/main" id="{4A8A217C-8E57-4CC8-83A9-B2F3B6C9CDB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Decision Tree based Methods</a:t>
            </a:r>
          </a:p>
          <a:p>
            <a:pPr eaLnBrk="1" hangingPunct="1"/>
            <a:r>
              <a:rPr lang="en-US" altLang="en-US" dirty="0"/>
              <a:t>Rule-based Methods</a:t>
            </a:r>
          </a:p>
          <a:p>
            <a:pPr eaLnBrk="1" hangingPunct="1"/>
            <a:r>
              <a:rPr lang="en-US" altLang="en-US" dirty="0"/>
              <a:t>Naïve Bayes and Bayesian Belief Networks</a:t>
            </a:r>
          </a:p>
          <a:p>
            <a:pPr eaLnBrk="1" hangingPunct="1"/>
            <a:r>
              <a:rPr lang="en-US" altLang="en-US" dirty="0"/>
              <a:t>Neural Networks</a:t>
            </a:r>
          </a:p>
          <a:p>
            <a:pPr eaLnBrk="1" hangingPunct="1"/>
            <a:r>
              <a:rPr lang="en-US" altLang="en-US" dirty="0"/>
              <a:t>Support Vector Machines</a:t>
            </a:r>
            <a:endParaRPr lang="tr-TR" altLang="en-US" dirty="0"/>
          </a:p>
          <a:p>
            <a:pPr eaLnBrk="1" hangingPunct="1"/>
            <a:r>
              <a:rPr lang="tr-TR" altLang="en-US" dirty="0"/>
              <a:t>and more...</a:t>
            </a:r>
            <a:endParaRPr lang="en-US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mph" presetSubtype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798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style.fontStyle</p:attrName>
                                        </p:attrNameLst>
                                      </p:cBhvr>
                                      <p:to>
                                        <p:strVal val="normal"/>
                                      </p:to>
                                    </p:set>
                                    <p:set>
                                      <p:cBhvr override="childStyle">
                                        <p:cTn id="7" dur="indefinite"/>
                                        <p:tgtEl>
                                          <p:spTgt spid="798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  <p:set>
                                      <p:cBhvr override="childStyle">
                                        <p:cTn id="8" dur="indefinite"/>
                                        <p:tgtEl>
                                          <p:spTgt spid="798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fals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Slide Number Placeholder 4">
            <a:extLst>
              <a:ext uri="{FF2B5EF4-FFF2-40B4-BE49-F238E27FC236}">
                <a16:creationId xmlns:a16="http://schemas.microsoft.com/office/drawing/2014/main" id="{1F24594F-3ABD-4257-B1FA-E8AFD639A48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9pPr>
          </a:lstStyle>
          <a:p>
            <a:fld id="{29371D7D-69E0-4509-BC4B-B135FA419640}" type="slidenum">
              <a:rPr lang="tr-TR" altLang="en-US" sz="1400"/>
              <a:pPr/>
              <a:t>24</a:t>
            </a:fld>
            <a:endParaRPr lang="tr-TR" altLang="en-US" sz="1400"/>
          </a:p>
        </p:txBody>
      </p:sp>
      <p:pic>
        <p:nvPicPr>
          <p:cNvPr id="14340" name="Picture 9">
            <a:extLst>
              <a:ext uri="{FF2B5EF4-FFF2-40B4-BE49-F238E27FC236}">
                <a16:creationId xmlns:a16="http://schemas.microsoft.com/office/drawing/2014/main" id="{621ABAFC-FB40-4E47-8927-310C8CAEF07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519739" y="549275"/>
            <a:ext cx="4689475" cy="4464050"/>
          </a:xfrm>
        </p:spPr>
      </p:pic>
      <p:sp>
        <p:nvSpPr>
          <p:cNvPr id="14341" name="Rectangle 2">
            <a:extLst>
              <a:ext uri="{FF2B5EF4-FFF2-40B4-BE49-F238E27FC236}">
                <a16:creationId xmlns:a16="http://schemas.microsoft.com/office/drawing/2014/main" id="{244B043F-3251-4459-BE14-9ABD8EB9440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tr-TR" altLang="en-US"/>
              <a:t>Classification</a:t>
            </a:r>
          </a:p>
        </p:txBody>
      </p:sp>
      <p:sp>
        <p:nvSpPr>
          <p:cNvPr id="14342" name="Rectangle 3">
            <a:extLst>
              <a:ext uri="{FF2B5EF4-FFF2-40B4-BE49-F238E27FC236}">
                <a16:creationId xmlns:a16="http://schemas.microsoft.com/office/drawing/2014/main" id="{6F2C7D78-BBE6-4771-9D47-9ABCA12BA6D3}"/>
              </a:ext>
            </a:extLst>
          </p:cNvPr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1992314" y="1844675"/>
            <a:ext cx="3322637" cy="3168650"/>
          </a:xfrm>
        </p:spPr>
        <p:txBody>
          <a:bodyPr>
            <a:normAutofit lnSpcReduction="10000"/>
          </a:bodyPr>
          <a:lstStyle/>
          <a:p>
            <a:pPr eaLnBrk="1" hangingPunct="1"/>
            <a:r>
              <a:rPr lang="tr-TR" altLang="en-US"/>
              <a:t>Example: Credit scoring</a:t>
            </a:r>
          </a:p>
          <a:p>
            <a:pPr eaLnBrk="1" hangingPunct="1"/>
            <a:r>
              <a:rPr lang="tr-TR" altLang="en-US"/>
              <a:t>Differentiating between </a:t>
            </a:r>
            <a:r>
              <a:rPr lang="tr-TR" altLang="en-US">
                <a:solidFill>
                  <a:srgbClr val="FF33CC"/>
                </a:solidFill>
              </a:rPr>
              <a:t>low-risk</a:t>
            </a:r>
            <a:r>
              <a:rPr lang="tr-TR" altLang="en-US"/>
              <a:t> and </a:t>
            </a:r>
            <a:r>
              <a:rPr lang="tr-TR" altLang="en-US">
                <a:solidFill>
                  <a:srgbClr val="FF0000"/>
                </a:solidFill>
              </a:rPr>
              <a:t>high-risk</a:t>
            </a:r>
            <a:r>
              <a:rPr lang="tr-TR" altLang="en-US"/>
              <a:t> customers from their </a:t>
            </a:r>
            <a:r>
              <a:rPr lang="tr-TR" altLang="en-US" i="1"/>
              <a:t>income</a:t>
            </a:r>
            <a:r>
              <a:rPr lang="tr-TR" altLang="en-US"/>
              <a:t> and </a:t>
            </a:r>
            <a:r>
              <a:rPr lang="tr-TR" altLang="en-US" i="1"/>
              <a:t>savings</a:t>
            </a:r>
          </a:p>
        </p:txBody>
      </p:sp>
      <p:sp>
        <p:nvSpPr>
          <p:cNvPr id="14343" name="Rectangle 10">
            <a:extLst>
              <a:ext uri="{FF2B5EF4-FFF2-40B4-BE49-F238E27FC236}">
                <a16:creationId xmlns:a16="http://schemas.microsoft.com/office/drawing/2014/main" id="{F19DAB69-D489-42BD-A5FC-01982CC360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95551" y="5157788"/>
            <a:ext cx="7777163" cy="7921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Lucida Bright" panose="020406020505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Lucida Bright" panose="020406020505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Lucida Bright" panose="020406020505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>
                <a:solidFill>
                  <a:schemeClr val="tx1"/>
                </a:solidFill>
                <a:latin typeface="Lucida Bright" panose="020406020505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Lucida Bright" panose="020406020505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Lucida Bright" panose="020406020505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Lucida Bright" panose="020406020505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Lucida Bright" panose="020406020505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Lucida Bright" panose="02040602050505020304" pitchFamily="18" charset="0"/>
              </a:defRPr>
            </a:lvl9pPr>
          </a:lstStyle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tr-TR" altLang="en-US">
                <a:solidFill>
                  <a:srgbClr val="3333FF"/>
                </a:solidFill>
              </a:rPr>
              <a:t>Discriminant:</a:t>
            </a:r>
            <a:r>
              <a:rPr lang="tr-TR" altLang="en-US"/>
              <a:t> IF </a:t>
            </a:r>
            <a:r>
              <a:rPr lang="tr-TR" altLang="en-US" i="1"/>
              <a:t>income</a:t>
            </a:r>
            <a:r>
              <a:rPr lang="tr-TR" altLang="en-US"/>
              <a:t> &gt; θ</a:t>
            </a:r>
            <a:r>
              <a:rPr lang="tr-TR" altLang="en-US" baseline="-25000"/>
              <a:t>1</a:t>
            </a:r>
            <a:r>
              <a:rPr lang="tr-TR" altLang="en-US"/>
              <a:t> AND </a:t>
            </a:r>
            <a:r>
              <a:rPr lang="tr-TR" altLang="en-US" i="1"/>
              <a:t>savings</a:t>
            </a:r>
            <a:r>
              <a:rPr lang="tr-TR" altLang="en-US"/>
              <a:t> &gt; θ</a:t>
            </a:r>
            <a:r>
              <a:rPr lang="tr-TR" altLang="en-US" baseline="-25000"/>
              <a:t>2</a:t>
            </a:r>
            <a:r>
              <a:rPr lang="tr-TR" altLang="en-US"/>
              <a:t> 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tr-TR" altLang="en-US"/>
              <a:t>				THEN </a:t>
            </a:r>
            <a:r>
              <a:rPr lang="tr-TR" altLang="en-US">
                <a:solidFill>
                  <a:srgbClr val="FF33CC"/>
                </a:solidFill>
              </a:rPr>
              <a:t>low-risk </a:t>
            </a:r>
            <a:r>
              <a:rPr lang="tr-TR" altLang="en-US"/>
              <a:t>ELSE </a:t>
            </a:r>
            <a:r>
              <a:rPr lang="tr-TR" altLang="en-US">
                <a:solidFill>
                  <a:srgbClr val="FF0000"/>
                </a:solidFill>
              </a:rPr>
              <a:t>high-risk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4" name="Rectangle 2">
            <a:extLst>
              <a:ext uri="{FF2B5EF4-FFF2-40B4-BE49-F238E27FC236}">
                <a16:creationId xmlns:a16="http://schemas.microsoft.com/office/drawing/2014/main" id="{9D55984B-D3BF-4A96-813E-F25B6FA5965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tr-TR" altLang="en-US"/>
              <a:t>Classification: Applications</a:t>
            </a:r>
          </a:p>
        </p:txBody>
      </p:sp>
      <p:sp>
        <p:nvSpPr>
          <p:cNvPr id="15365" name="Rectangle 3">
            <a:extLst>
              <a:ext uri="{FF2B5EF4-FFF2-40B4-BE49-F238E27FC236}">
                <a16:creationId xmlns:a16="http://schemas.microsoft.com/office/drawing/2014/main" id="{FC7A1008-EADA-4ABB-8EC8-6435724F0AE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eaLnBrk="1" hangingPunct="1">
              <a:lnSpc>
                <a:spcPct val="90000"/>
              </a:lnSpc>
            </a:pPr>
            <a:r>
              <a:rPr lang="tr-TR" altLang="en-US" dirty="0"/>
              <a:t>Aka Pattern recognition</a:t>
            </a:r>
          </a:p>
          <a:p>
            <a:pPr eaLnBrk="1" hangingPunct="1">
              <a:lnSpc>
                <a:spcPct val="90000"/>
              </a:lnSpc>
            </a:pPr>
            <a:r>
              <a:rPr lang="tr-TR" altLang="en-US" dirty="0"/>
              <a:t>Face recognition</a:t>
            </a:r>
            <a:r>
              <a:rPr lang="tr-TR" altLang="en-US" dirty="0">
                <a:solidFill>
                  <a:schemeClr val="bg2"/>
                </a:solidFill>
              </a:rPr>
              <a:t>:</a:t>
            </a:r>
            <a:r>
              <a:rPr lang="tr-TR" altLang="en-US" dirty="0"/>
              <a:t> Pose, lighting, occlusion (glasses, beard), make-up, hair style </a:t>
            </a:r>
          </a:p>
          <a:p>
            <a:pPr eaLnBrk="1" hangingPunct="1">
              <a:lnSpc>
                <a:spcPct val="90000"/>
              </a:lnSpc>
            </a:pPr>
            <a:r>
              <a:rPr lang="tr-TR" altLang="en-US" dirty="0"/>
              <a:t>Character recognition: Different handwriting styles.</a:t>
            </a:r>
          </a:p>
          <a:p>
            <a:pPr eaLnBrk="1" hangingPunct="1">
              <a:lnSpc>
                <a:spcPct val="90000"/>
              </a:lnSpc>
            </a:pPr>
            <a:r>
              <a:rPr lang="tr-TR" altLang="en-US" dirty="0"/>
              <a:t>Speech recognition: Temporal dependency. </a:t>
            </a:r>
          </a:p>
          <a:p>
            <a:pPr lvl="1" eaLnBrk="1" hangingPunct="1">
              <a:lnSpc>
                <a:spcPct val="90000"/>
              </a:lnSpc>
            </a:pPr>
            <a:r>
              <a:rPr lang="tr-TR" altLang="en-US" dirty="0"/>
              <a:t>Use of a dictionary or the syntax of the language. </a:t>
            </a:r>
          </a:p>
          <a:p>
            <a:pPr lvl="1" eaLnBrk="1" hangingPunct="1">
              <a:lnSpc>
                <a:spcPct val="90000"/>
              </a:lnSpc>
            </a:pPr>
            <a:r>
              <a:rPr lang="tr-TR" altLang="en-US" dirty="0"/>
              <a:t>Sensor fusion: Combine multiple modalities; eg, visual (lip image) and acoustic for speech</a:t>
            </a:r>
          </a:p>
          <a:p>
            <a:pPr eaLnBrk="1" hangingPunct="1">
              <a:lnSpc>
                <a:spcPct val="90000"/>
              </a:lnSpc>
            </a:pPr>
            <a:r>
              <a:rPr lang="tr-TR" altLang="en-US" dirty="0"/>
              <a:t>Medical diagnosis: From symptoms to illnesses</a:t>
            </a:r>
          </a:p>
          <a:p>
            <a:pPr eaLnBrk="1" hangingPunct="1">
              <a:lnSpc>
                <a:spcPct val="90000"/>
              </a:lnSpc>
            </a:pPr>
            <a:r>
              <a:rPr lang="tr-TR" altLang="en-US" dirty="0"/>
              <a:t>...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8" name="Rectangle 2">
            <a:extLst>
              <a:ext uri="{FF2B5EF4-FFF2-40B4-BE49-F238E27FC236}">
                <a16:creationId xmlns:a16="http://schemas.microsoft.com/office/drawing/2014/main" id="{EA79BC5B-DCE9-4060-A3A1-CC7C0C3F181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tr-TR" altLang="en-US"/>
              <a:t>Face Recognition</a:t>
            </a:r>
          </a:p>
        </p:txBody>
      </p:sp>
      <p:pic>
        <p:nvPicPr>
          <p:cNvPr id="16389" name="Picture 17">
            <a:extLst>
              <a:ext uri="{FF2B5EF4-FFF2-40B4-BE49-F238E27FC236}">
                <a16:creationId xmlns:a16="http://schemas.microsoft.com/office/drawing/2014/main" id="{2827D41E-9D53-4B65-826B-BFB61E6621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9650" y="2492375"/>
            <a:ext cx="8763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90" name="Picture 18">
            <a:extLst>
              <a:ext uri="{FF2B5EF4-FFF2-40B4-BE49-F238E27FC236}">
                <a16:creationId xmlns:a16="http://schemas.microsoft.com/office/drawing/2014/main" id="{2D67AB0C-8504-435D-91DC-EC87FD596E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7713" y="2492375"/>
            <a:ext cx="8763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91" name="Picture 19">
            <a:extLst>
              <a:ext uri="{FF2B5EF4-FFF2-40B4-BE49-F238E27FC236}">
                <a16:creationId xmlns:a16="http://schemas.microsoft.com/office/drawing/2014/main" id="{4AF68329-7312-4608-A8F8-F69848C70C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5775" y="2492375"/>
            <a:ext cx="8763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92" name="Picture 20">
            <a:extLst>
              <a:ext uri="{FF2B5EF4-FFF2-40B4-BE49-F238E27FC236}">
                <a16:creationId xmlns:a16="http://schemas.microsoft.com/office/drawing/2014/main" id="{987BB8EC-026D-49FC-99B3-C52ED98DA6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3838" y="2492375"/>
            <a:ext cx="8763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93" name="Picture 21">
            <a:extLst>
              <a:ext uri="{FF2B5EF4-FFF2-40B4-BE49-F238E27FC236}">
                <a16:creationId xmlns:a16="http://schemas.microsoft.com/office/drawing/2014/main" id="{5881AB8E-A953-457E-857D-1836642C00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8213" y="4508500"/>
            <a:ext cx="8763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94" name="Picture 22">
            <a:extLst>
              <a:ext uri="{FF2B5EF4-FFF2-40B4-BE49-F238E27FC236}">
                <a16:creationId xmlns:a16="http://schemas.microsoft.com/office/drawing/2014/main" id="{AE64E175-B818-48DF-92B8-EC2D8B31C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6275" y="4508500"/>
            <a:ext cx="8763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95" name="Picture 23">
            <a:extLst>
              <a:ext uri="{FF2B5EF4-FFF2-40B4-BE49-F238E27FC236}">
                <a16:creationId xmlns:a16="http://schemas.microsoft.com/office/drawing/2014/main" id="{6CC5A586-F8CA-42DC-A298-6AB087A597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4338" y="4508500"/>
            <a:ext cx="8763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96" name="Picture 24">
            <a:extLst>
              <a:ext uri="{FF2B5EF4-FFF2-40B4-BE49-F238E27FC236}">
                <a16:creationId xmlns:a16="http://schemas.microsoft.com/office/drawing/2014/main" id="{1E2AA5E6-4DCC-40F3-8C34-78B88AD34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2400" y="4508500"/>
            <a:ext cx="8763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97" name="Text Box 25">
            <a:extLst>
              <a:ext uri="{FF2B5EF4-FFF2-40B4-BE49-F238E27FC236}">
                <a16:creationId xmlns:a16="http://schemas.microsoft.com/office/drawing/2014/main" id="{3A155DF0-C3BE-4978-8C30-4D30F9822B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5188" y="1844675"/>
            <a:ext cx="46847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9pPr>
          </a:lstStyle>
          <a:p>
            <a:pPr eaLnBrk="1" hangingPunct="1"/>
            <a:r>
              <a:rPr lang="tr-TR" altLang="en-US" sz="2400">
                <a:latin typeface="Lucida Bright" panose="02040602050505020304" pitchFamily="18" charset="0"/>
              </a:rPr>
              <a:t>Training examples of a person</a:t>
            </a:r>
          </a:p>
        </p:txBody>
      </p:sp>
      <p:sp>
        <p:nvSpPr>
          <p:cNvPr id="16398" name="Text Box 26">
            <a:extLst>
              <a:ext uri="{FF2B5EF4-FFF2-40B4-BE49-F238E27FC236}">
                <a16:creationId xmlns:a16="http://schemas.microsoft.com/office/drawing/2014/main" id="{1A7DCF43-F7A7-43D1-8370-CD31A59DAA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8214" y="3933825"/>
            <a:ext cx="19510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Palatino Linotype" panose="02040502050505030304" pitchFamily="18" charset="0"/>
              </a:defRPr>
            </a:lvl9pPr>
          </a:lstStyle>
          <a:p>
            <a:pPr eaLnBrk="1" hangingPunct="1"/>
            <a:r>
              <a:rPr lang="tr-TR" altLang="en-US" sz="2400">
                <a:latin typeface="Lucida Bright" panose="02040602050505020304" pitchFamily="18" charset="0"/>
              </a:rPr>
              <a:t>Test images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4A7FC2-545F-4F58-BC3F-9301F2D63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Supervised Learning: Regression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1072F52-823E-4DBB-82D7-0640EB69CA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51838" y="1462296"/>
            <a:ext cx="8242105" cy="5111132"/>
          </a:xfrm>
        </p:spPr>
      </p:pic>
    </p:spTree>
    <p:extLst>
      <p:ext uri="{BB962C8B-B14F-4D97-AF65-F5344CB8AC3E}">
        <p14:creationId xmlns:p14="http://schemas.microsoft.com/office/powerpoint/2010/main" val="3008373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4" name="Rectangle 2">
            <a:extLst>
              <a:ext uri="{FF2B5EF4-FFF2-40B4-BE49-F238E27FC236}">
                <a16:creationId xmlns:a16="http://schemas.microsoft.com/office/drawing/2014/main" id="{D140D79B-7873-49E1-86E3-234ECE187F6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92313" y="476250"/>
            <a:ext cx="8229600" cy="1371600"/>
          </a:xfrm>
        </p:spPr>
        <p:txBody>
          <a:bodyPr/>
          <a:lstStyle/>
          <a:p>
            <a:pPr eaLnBrk="1" hangingPunct="1"/>
            <a:r>
              <a:rPr lang="tr-TR" altLang="en-US"/>
              <a:t>Supervised Learning: Uses</a:t>
            </a:r>
          </a:p>
        </p:txBody>
      </p:sp>
      <p:sp>
        <p:nvSpPr>
          <p:cNvPr id="20485" name="Rectangle 3">
            <a:extLst>
              <a:ext uri="{FF2B5EF4-FFF2-40B4-BE49-F238E27FC236}">
                <a16:creationId xmlns:a16="http://schemas.microsoft.com/office/drawing/2014/main" id="{9AD6AE28-B525-4337-8904-563CFE05625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just" eaLnBrk="1" hangingPunct="1"/>
            <a:r>
              <a:rPr lang="tr-TR" altLang="en-US" dirty="0"/>
              <a:t>Prediction of future cases: Use the rule to predict the output for future inputs</a:t>
            </a:r>
          </a:p>
          <a:p>
            <a:pPr algn="just" eaLnBrk="1" hangingPunct="1"/>
            <a:r>
              <a:rPr lang="tr-TR" altLang="en-US" dirty="0"/>
              <a:t>Knowledge extraction: The rule is easy to understand</a:t>
            </a:r>
          </a:p>
          <a:p>
            <a:pPr algn="just" eaLnBrk="1" hangingPunct="1"/>
            <a:r>
              <a:rPr lang="tr-TR" altLang="en-US" dirty="0"/>
              <a:t>Compression: The rule is simpler than the data it explains</a:t>
            </a:r>
          </a:p>
          <a:p>
            <a:pPr algn="just" eaLnBrk="1" hangingPunct="1"/>
            <a:r>
              <a:rPr lang="tr-TR" altLang="en-US" dirty="0"/>
              <a:t>Outlier detection: Exceptions that are not covered by the rule, e.g., fraud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Number Placeholder 5">
            <a:extLst>
              <a:ext uri="{FF2B5EF4-FFF2-40B4-BE49-F238E27FC236}">
                <a16:creationId xmlns:a16="http://schemas.microsoft.com/office/drawing/2014/main" id="{6E36FAA5-6D34-4F2B-8D07-E7BA9143C5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/>
            <a:fld id="{66FDE836-2F62-4562-830C-1269E141CCC2}" type="slidenum">
              <a:rPr lang="en-US" altLang="en-US" sz="1400">
                <a:solidFill>
                  <a:schemeClr val="bg2"/>
                </a:solidFill>
              </a:rPr>
              <a:pPr algn="r"/>
              <a:t>29</a:t>
            </a:fld>
            <a:endParaRPr lang="en-US" altLang="en-US" sz="1400">
              <a:solidFill>
                <a:schemeClr val="bg2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663BBEE4-4260-4C85-96FF-AA609E89607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752600" y="304800"/>
            <a:ext cx="7772400" cy="846942"/>
          </a:xfrm>
        </p:spPr>
        <p:txBody>
          <a:bodyPr>
            <a:normAutofit/>
          </a:bodyPr>
          <a:lstStyle/>
          <a:p>
            <a:r>
              <a:rPr lang="en-US" altLang="en-US" dirty="0"/>
              <a:t>Unsupervised Learning: Overview</a:t>
            </a:r>
          </a:p>
        </p:txBody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B6E55946-B63D-4E2F-B05F-5BF2EDB78F3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090832" y="1782444"/>
            <a:ext cx="9095935" cy="5518151"/>
          </a:xfrm>
        </p:spPr>
        <p:txBody>
          <a:bodyPr>
            <a:normAutofit/>
          </a:bodyPr>
          <a:lstStyle/>
          <a:p>
            <a:pPr algn="just"/>
            <a:r>
              <a:rPr lang="en-US" altLang="en-US" dirty="0"/>
              <a:t> So far, in all the learning techniques we considered, a training example consisted of a set of attributes (or features) and either a class (in the case of classification) or a real number (in the case of regression) attached to it.</a:t>
            </a:r>
          </a:p>
          <a:p>
            <a:r>
              <a:rPr lang="en-US" altLang="en-US" dirty="0"/>
              <a:t>Unsupervised Learning takes as training examples the set of attributes/features alone.</a:t>
            </a:r>
          </a:p>
          <a:p>
            <a:pPr algn="just"/>
            <a:r>
              <a:rPr lang="en-US" altLang="en-US" dirty="0"/>
              <a:t>The purpose of unsupervised learning is to attempt to find natural partitions in the training set.</a:t>
            </a:r>
          </a:p>
          <a:p>
            <a:pPr algn="just"/>
            <a:r>
              <a:rPr lang="en-US" altLang="en-US" dirty="0"/>
              <a:t>Two general strategies for Unsupervised learning include: </a:t>
            </a:r>
            <a:r>
              <a:rPr lang="en-US" altLang="en-US" b="1" i="1" dirty="0"/>
              <a:t>Clustering</a:t>
            </a:r>
            <a:r>
              <a:rPr lang="en-US" altLang="en-US" dirty="0"/>
              <a:t> and </a:t>
            </a:r>
            <a:r>
              <a:rPr lang="en-US" altLang="en-US" b="1" i="1" dirty="0"/>
              <a:t>Hierarchical Clustering</a:t>
            </a:r>
            <a:r>
              <a:rPr lang="en-US" altLang="en-US" dirty="0"/>
              <a:t>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F2C8066-0285-4F08-889F-1FC8335B27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314" y="215742"/>
            <a:ext cx="9927772" cy="6846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2860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lide Number Placeholder 5">
            <a:extLst>
              <a:ext uri="{FF2B5EF4-FFF2-40B4-BE49-F238E27FC236}">
                <a16:creationId xmlns:a16="http://schemas.microsoft.com/office/drawing/2014/main" id="{E1F001E2-3E09-4F9B-AB5A-8706B564EA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/>
            <a:fld id="{FF1CA055-A7C1-4DF6-B128-CE9ED98E9AA6}" type="slidenum">
              <a:rPr lang="en-US" altLang="en-US" sz="1400">
                <a:solidFill>
                  <a:schemeClr val="bg2"/>
                </a:solidFill>
              </a:rPr>
              <a:pPr algn="r"/>
              <a:t>30</a:t>
            </a:fld>
            <a:endParaRPr lang="en-US" altLang="en-US" sz="1400">
              <a:solidFill>
                <a:schemeClr val="bg2"/>
              </a:solidFill>
            </a:endParaRPr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EDF556A8-CD6D-4481-966D-E63DF9E945A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133600" y="152400"/>
            <a:ext cx="8825132" cy="1143000"/>
          </a:xfrm>
        </p:spPr>
        <p:txBody>
          <a:bodyPr>
            <a:normAutofit/>
          </a:bodyPr>
          <a:lstStyle/>
          <a:p>
            <a:pPr>
              <a:lnSpc>
                <a:spcPct val="85000"/>
              </a:lnSpc>
            </a:pPr>
            <a:r>
              <a:rPr lang="en-US" altLang="en-US" dirty="0"/>
              <a:t>Clustering and Hierarchical Clustering</a:t>
            </a:r>
          </a:p>
        </p:txBody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5A2FEE91-09E3-47CB-A8CE-F65D6AFEBA1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362200" y="1447800"/>
            <a:ext cx="7772400" cy="4114800"/>
          </a:xfrm>
        </p:spPr>
        <p:txBody>
          <a:bodyPr/>
          <a:lstStyle/>
          <a:p>
            <a:pPr>
              <a:buFont typeface="Monotype Sorts" pitchFamily="2" charset="2"/>
              <a:buNone/>
            </a:pPr>
            <a:r>
              <a:rPr lang="en-US" altLang="en-US" dirty="0"/>
              <a:t> Clustering              		 Hierarchical Clustering</a:t>
            </a:r>
          </a:p>
        </p:txBody>
      </p:sp>
      <p:grpSp>
        <p:nvGrpSpPr>
          <p:cNvPr id="8197" name="Group 130">
            <a:extLst>
              <a:ext uri="{FF2B5EF4-FFF2-40B4-BE49-F238E27FC236}">
                <a16:creationId xmlns:a16="http://schemas.microsoft.com/office/drawing/2014/main" id="{B6C4EFEF-917D-4B45-A18E-88B4129FDBD5}"/>
              </a:ext>
            </a:extLst>
          </p:cNvPr>
          <p:cNvGrpSpPr>
            <a:grpSpLocks/>
          </p:cNvGrpSpPr>
          <p:nvPr/>
        </p:nvGrpSpPr>
        <p:grpSpPr bwMode="auto">
          <a:xfrm>
            <a:off x="2286001" y="2286000"/>
            <a:ext cx="1897063" cy="3557588"/>
            <a:chOff x="480" y="1728"/>
            <a:chExt cx="1195" cy="2241"/>
          </a:xfrm>
        </p:grpSpPr>
        <p:grpSp>
          <p:nvGrpSpPr>
            <p:cNvPr id="8283" name="Group 99">
              <a:extLst>
                <a:ext uri="{FF2B5EF4-FFF2-40B4-BE49-F238E27FC236}">
                  <a16:creationId xmlns:a16="http://schemas.microsoft.com/office/drawing/2014/main" id="{FC35386D-210D-48F6-887D-16B10A5A85B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80" y="2976"/>
              <a:ext cx="1195" cy="993"/>
              <a:chOff x="528" y="2784"/>
              <a:chExt cx="1195" cy="993"/>
            </a:xfrm>
          </p:grpSpPr>
          <p:grpSp>
            <p:nvGrpSpPr>
              <p:cNvPr id="8304" name="Group 23">
                <a:extLst>
                  <a:ext uri="{FF2B5EF4-FFF2-40B4-BE49-F238E27FC236}">
                    <a16:creationId xmlns:a16="http://schemas.microsoft.com/office/drawing/2014/main" id="{D911C1DF-85CA-48F7-BDAB-C4D0B428FE2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24" y="2880"/>
                <a:ext cx="1056" cy="768"/>
                <a:chOff x="528" y="2016"/>
                <a:chExt cx="1056" cy="768"/>
              </a:xfrm>
            </p:grpSpPr>
            <p:sp>
              <p:nvSpPr>
                <p:cNvPr id="8307" name="Oval 24">
                  <a:extLst>
                    <a:ext uri="{FF2B5EF4-FFF2-40B4-BE49-F238E27FC236}">
                      <a16:creationId xmlns:a16="http://schemas.microsoft.com/office/drawing/2014/main" id="{8BEED330-F5FA-4E38-B3CC-E55B7D1397E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72" y="2016"/>
                  <a:ext cx="48" cy="48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algn="ctr"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algn="ctr"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algn="ctr"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algn="ctr"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algn="ctr"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endParaRPr lang="en-MY" altLang="en-US"/>
                </a:p>
              </p:txBody>
            </p:sp>
            <p:sp>
              <p:nvSpPr>
                <p:cNvPr id="8308" name="Oval 25">
                  <a:extLst>
                    <a:ext uri="{FF2B5EF4-FFF2-40B4-BE49-F238E27FC236}">
                      <a16:creationId xmlns:a16="http://schemas.microsoft.com/office/drawing/2014/main" id="{6B988B4B-7F50-4818-95E7-0C7A214B031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68" y="2112"/>
                  <a:ext cx="48" cy="48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algn="ctr"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algn="ctr"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algn="ctr"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algn="ctr"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algn="ctr"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endParaRPr lang="en-MY" altLang="en-US"/>
                </a:p>
              </p:txBody>
            </p:sp>
            <p:sp>
              <p:nvSpPr>
                <p:cNvPr id="8309" name="Oval 26">
                  <a:extLst>
                    <a:ext uri="{FF2B5EF4-FFF2-40B4-BE49-F238E27FC236}">
                      <a16:creationId xmlns:a16="http://schemas.microsoft.com/office/drawing/2014/main" id="{878DFC83-8F94-434D-9785-91942A151EC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" y="2208"/>
                  <a:ext cx="48" cy="48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algn="ctr"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algn="ctr"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algn="ctr"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algn="ctr"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algn="ctr"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endParaRPr lang="en-MY" altLang="en-US"/>
                </a:p>
              </p:txBody>
            </p:sp>
            <p:sp>
              <p:nvSpPr>
                <p:cNvPr id="8310" name="Oval 27">
                  <a:extLst>
                    <a:ext uri="{FF2B5EF4-FFF2-40B4-BE49-F238E27FC236}">
                      <a16:creationId xmlns:a16="http://schemas.microsoft.com/office/drawing/2014/main" id="{3F6629E2-9507-4376-8E5B-D20E4A7C7EC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72" y="2256"/>
                  <a:ext cx="48" cy="48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algn="ctr"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algn="ctr"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algn="ctr"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algn="ctr"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algn="ctr"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endParaRPr lang="en-MY" altLang="en-US"/>
                </a:p>
              </p:txBody>
            </p:sp>
            <p:sp>
              <p:nvSpPr>
                <p:cNvPr id="8311" name="Oval 28">
                  <a:extLst>
                    <a:ext uri="{FF2B5EF4-FFF2-40B4-BE49-F238E27FC236}">
                      <a16:creationId xmlns:a16="http://schemas.microsoft.com/office/drawing/2014/main" id="{11CAE9D5-C738-4F57-AFBC-6C6C84770C1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16" y="2160"/>
                  <a:ext cx="48" cy="48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algn="ctr"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algn="ctr"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algn="ctr"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algn="ctr"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algn="ctr"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endParaRPr lang="en-MY" altLang="en-US"/>
                </a:p>
              </p:txBody>
            </p:sp>
            <p:sp>
              <p:nvSpPr>
                <p:cNvPr id="8312" name="Oval 29">
                  <a:extLst>
                    <a:ext uri="{FF2B5EF4-FFF2-40B4-BE49-F238E27FC236}">
                      <a16:creationId xmlns:a16="http://schemas.microsoft.com/office/drawing/2014/main" id="{A1CB5CB9-963D-4C68-BFAC-07C3771A3A0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60" y="2304"/>
                  <a:ext cx="48" cy="48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algn="ctr"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algn="ctr"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algn="ctr"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algn="ctr"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algn="ctr"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endParaRPr lang="en-MY" altLang="en-US"/>
                </a:p>
              </p:txBody>
            </p:sp>
            <p:sp>
              <p:nvSpPr>
                <p:cNvPr id="8313" name="Oval 30">
                  <a:extLst>
                    <a:ext uri="{FF2B5EF4-FFF2-40B4-BE49-F238E27FC236}">
                      <a16:creationId xmlns:a16="http://schemas.microsoft.com/office/drawing/2014/main" id="{B2FADFDE-6EE0-424D-8D9D-38FCA332E4A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16" y="2352"/>
                  <a:ext cx="48" cy="48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algn="ctr"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algn="ctr"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algn="ctr"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algn="ctr"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algn="ctr"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endParaRPr lang="en-MY" altLang="en-US"/>
                </a:p>
              </p:txBody>
            </p:sp>
            <p:sp>
              <p:nvSpPr>
                <p:cNvPr id="8314" name="Oval 31">
                  <a:extLst>
                    <a:ext uri="{FF2B5EF4-FFF2-40B4-BE49-F238E27FC236}">
                      <a16:creationId xmlns:a16="http://schemas.microsoft.com/office/drawing/2014/main" id="{98429F52-9EFC-415F-9F5E-B4529A283AD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56" y="2064"/>
                  <a:ext cx="48" cy="48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algn="ctr"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algn="ctr"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algn="ctr"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algn="ctr"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algn="ctr"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endParaRPr lang="en-MY" altLang="en-US"/>
                </a:p>
              </p:txBody>
            </p:sp>
            <p:sp>
              <p:nvSpPr>
                <p:cNvPr id="8315" name="Oval 32">
                  <a:extLst>
                    <a:ext uri="{FF2B5EF4-FFF2-40B4-BE49-F238E27FC236}">
                      <a16:creationId xmlns:a16="http://schemas.microsoft.com/office/drawing/2014/main" id="{41DF99A2-8861-4B31-83BD-8C9B1301948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200" y="2160"/>
                  <a:ext cx="48" cy="48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algn="ctr"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algn="ctr"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algn="ctr"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algn="ctr"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algn="ctr"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endParaRPr lang="en-MY" altLang="en-US"/>
                </a:p>
              </p:txBody>
            </p:sp>
            <p:sp>
              <p:nvSpPr>
                <p:cNvPr id="8316" name="Oval 33">
                  <a:extLst>
                    <a:ext uri="{FF2B5EF4-FFF2-40B4-BE49-F238E27FC236}">
                      <a16:creationId xmlns:a16="http://schemas.microsoft.com/office/drawing/2014/main" id="{6FFD50F2-7291-4E7B-A81E-3F9D9CC78F1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248" y="2064"/>
                  <a:ext cx="48" cy="48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algn="ctr"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algn="ctr"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algn="ctr"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algn="ctr"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algn="ctr"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endParaRPr lang="en-MY" altLang="en-US"/>
                </a:p>
              </p:txBody>
            </p:sp>
            <p:sp>
              <p:nvSpPr>
                <p:cNvPr id="8317" name="Oval 34">
                  <a:extLst>
                    <a:ext uri="{FF2B5EF4-FFF2-40B4-BE49-F238E27FC236}">
                      <a16:creationId xmlns:a16="http://schemas.microsoft.com/office/drawing/2014/main" id="{A3BB2CBC-15E9-43E2-8D55-FDFE50F03C7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296" y="2352"/>
                  <a:ext cx="48" cy="48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algn="ctr"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algn="ctr"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algn="ctr"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algn="ctr"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algn="ctr"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endParaRPr lang="en-MY" altLang="en-US"/>
                </a:p>
              </p:txBody>
            </p:sp>
            <p:sp>
              <p:nvSpPr>
                <p:cNvPr id="8318" name="Oval 35">
                  <a:extLst>
                    <a:ext uri="{FF2B5EF4-FFF2-40B4-BE49-F238E27FC236}">
                      <a16:creationId xmlns:a16="http://schemas.microsoft.com/office/drawing/2014/main" id="{E9838DD8-0742-493E-A645-B1FF099CEFA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248" y="2496"/>
                  <a:ext cx="48" cy="48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algn="ctr"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algn="ctr"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algn="ctr"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algn="ctr"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algn="ctr"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endParaRPr lang="en-MY" altLang="en-US"/>
                </a:p>
              </p:txBody>
            </p:sp>
            <p:sp>
              <p:nvSpPr>
                <p:cNvPr id="8319" name="Oval 36">
                  <a:extLst>
                    <a:ext uri="{FF2B5EF4-FFF2-40B4-BE49-F238E27FC236}">
                      <a16:creationId xmlns:a16="http://schemas.microsoft.com/office/drawing/2014/main" id="{C3956BE7-49B9-4E0C-A53A-29058756B3D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536" y="2736"/>
                  <a:ext cx="48" cy="48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algn="ctr"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algn="ctr"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algn="ctr"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algn="ctr"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algn="ctr"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endParaRPr lang="en-MY" altLang="en-US"/>
                </a:p>
              </p:txBody>
            </p:sp>
            <p:sp>
              <p:nvSpPr>
                <p:cNvPr id="8320" name="Oval 37">
                  <a:extLst>
                    <a:ext uri="{FF2B5EF4-FFF2-40B4-BE49-F238E27FC236}">
                      <a16:creationId xmlns:a16="http://schemas.microsoft.com/office/drawing/2014/main" id="{E8D421D2-FF05-4E28-9EF4-2A710F7607A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248" y="2688"/>
                  <a:ext cx="48" cy="48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algn="ctr"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algn="ctr"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algn="ctr"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algn="ctr"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algn="ctr"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endParaRPr lang="en-MY" altLang="en-US"/>
                </a:p>
              </p:txBody>
            </p:sp>
            <p:sp>
              <p:nvSpPr>
                <p:cNvPr id="8321" name="Oval 38">
                  <a:extLst>
                    <a:ext uri="{FF2B5EF4-FFF2-40B4-BE49-F238E27FC236}">
                      <a16:creationId xmlns:a16="http://schemas.microsoft.com/office/drawing/2014/main" id="{BBCD1394-C450-4CB8-9659-54EA379D07B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44" y="2688"/>
                  <a:ext cx="48" cy="48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algn="ctr"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algn="ctr"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algn="ctr"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algn="ctr"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algn="ctr"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endParaRPr lang="en-MY" altLang="en-US"/>
                </a:p>
              </p:txBody>
            </p:sp>
            <p:sp>
              <p:nvSpPr>
                <p:cNvPr id="8322" name="Oval 39">
                  <a:extLst>
                    <a:ext uri="{FF2B5EF4-FFF2-40B4-BE49-F238E27FC236}">
                      <a16:creationId xmlns:a16="http://schemas.microsoft.com/office/drawing/2014/main" id="{B6AAC59C-55AA-4505-93DC-1CEA1147DEB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44" y="2544"/>
                  <a:ext cx="48" cy="48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algn="ctr"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algn="ctr"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algn="ctr"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algn="ctr"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algn="ctr"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endParaRPr lang="en-MY" altLang="en-US"/>
                </a:p>
              </p:txBody>
            </p:sp>
            <p:sp>
              <p:nvSpPr>
                <p:cNvPr id="8323" name="Oval 40">
                  <a:extLst>
                    <a:ext uri="{FF2B5EF4-FFF2-40B4-BE49-F238E27FC236}">
                      <a16:creationId xmlns:a16="http://schemas.microsoft.com/office/drawing/2014/main" id="{92B7CE63-16E1-4259-86F9-4BA39E94182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88" y="2640"/>
                  <a:ext cx="48" cy="48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algn="ctr"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algn="ctr"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algn="ctr"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algn="ctr"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algn="ctr"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endParaRPr lang="en-MY" altLang="en-US"/>
                </a:p>
              </p:txBody>
            </p:sp>
            <p:sp>
              <p:nvSpPr>
                <p:cNvPr id="8324" name="Oval 41">
                  <a:extLst>
                    <a:ext uri="{FF2B5EF4-FFF2-40B4-BE49-F238E27FC236}">
                      <a16:creationId xmlns:a16="http://schemas.microsoft.com/office/drawing/2014/main" id="{84A022D5-3EA2-49C4-ADE3-3390EE6E4BC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88" y="2400"/>
                  <a:ext cx="48" cy="48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algn="ctr"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algn="ctr"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algn="ctr"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algn="ctr"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algn="ctr"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endParaRPr lang="en-MY" altLang="en-US"/>
                </a:p>
              </p:txBody>
            </p:sp>
          </p:grpSp>
          <p:sp>
            <p:nvSpPr>
              <p:cNvPr id="8305" name="Oval 42">
                <a:extLst>
                  <a:ext uri="{FF2B5EF4-FFF2-40B4-BE49-F238E27FC236}">
                    <a16:creationId xmlns:a16="http://schemas.microsoft.com/office/drawing/2014/main" id="{76E5D077-AEDF-4ED5-BAE2-3F331A06D1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" y="2784"/>
                <a:ext cx="576" cy="768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algn="ctr"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algn="ctr"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algn="ctr"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algn="ctr"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algn="ctr"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endParaRPr lang="en-MY" altLang="en-US"/>
              </a:p>
            </p:txBody>
          </p:sp>
          <p:sp>
            <p:nvSpPr>
              <p:cNvPr id="8306" name="Oval 43">
                <a:extLst>
                  <a:ext uri="{FF2B5EF4-FFF2-40B4-BE49-F238E27FC236}">
                    <a16:creationId xmlns:a16="http://schemas.microsoft.com/office/drawing/2014/main" id="{3EDCB7CC-F316-4AC2-A391-3FED7CD091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-1852345">
                <a:off x="1199" y="2804"/>
                <a:ext cx="524" cy="973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algn="ctr"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algn="ctr"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algn="ctr"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algn="ctr"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algn="ctr"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endParaRPr lang="en-MY" altLang="en-US"/>
              </a:p>
            </p:txBody>
          </p:sp>
        </p:grpSp>
        <p:grpSp>
          <p:nvGrpSpPr>
            <p:cNvPr id="8284" name="Group 44">
              <a:extLst>
                <a:ext uri="{FF2B5EF4-FFF2-40B4-BE49-F238E27FC236}">
                  <a16:creationId xmlns:a16="http://schemas.microsoft.com/office/drawing/2014/main" id="{EC44C864-36AB-4CB4-A59B-361EDCC1AC1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76" y="1728"/>
              <a:ext cx="1056" cy="768"/>
              <a:chOff x="528" y="2016"/>
              <a:chExt cx="1056" cy="768"/>
            </a:xfrm>
          </p:grpSpPr>
          <p:sp>
            <p:nvSpPr>
              <p:cNvPr id="8286" name="Oval 45">
                <a:extLst>
                  <a:ext uri="{FF2B5EF4-FFF2-40B4-BE49-F238E27FC236}">
                    <a16:creationId xmlns:a16="http://schemas.microsoft.com/office/drawing/2014/main" id="{310A6255-9FF6-4BAD-A23F-FC83519E33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" y="2016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algn="ctr"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algn="ctr"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algn="ctr"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algn="ctr"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algn="ctr"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endParaRPr lang="en-MY" altLang="en-US"/>
              </a:p>
            </p:txBody>
          </p:sp>
          <p:sp>
            <p:nvSpPr>
              <p:cNvPr id="8287" name="Oval 46">
                <a:extLst>
                  <a:ext uri="{FF2B5EF4-FFF2-40B4-BE49-F238E27FC236}">
                    <a16:creationId xmlns:a16="http://schemas.microsoft.com/office/drawing/2014/main" id="{BDD0C0D0-1800-4FAC-A85F-578F96B120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8" y="2112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algn="ctr"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algn="ctr"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algn="ctr"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algn="ctr"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algn="ctr"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endParaRPr lang="en-MY" altLang="en-US"/>
              </a:p>
            </p:txBody>
          </p:sp>
          <p:sp>
            <p:nvSpPr>
              <p:cNvPr id="8288" name="Oval 47">
                <a:extLst>
                  <a:ext uri="{FF2B5EF4-FFF2-40B4-BE49-F238E27FC236}">
                    <a16:creationId xmlns:a16="http://schemas.microsoft.com/office/drawing/2014/main" id="{48955964-01C3-4E3D-AF33-997309D520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" y="2208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algn="ctr"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algn="ctr"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algn="ctr"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algn="ctr"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algn="ctr"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endParaRPr lang="en-MY" altLang="en-US"/>
              </a:p>
            </p:txBody>
          </p:sp>
          <p:sp>
            <p:nvSpPr>
              <p:cNvPr id="8289" name="Oval 48">
                <a:extLst>
                  <a:ext uri="{FF2B5EF4-FFF2-40B4-BE49-F238E27FC236}">
                    <a16:creationId xmlns:a16="http://schemas.microsoft.com/office/drawing/2014/main" id="{4D72F2F8-3371-4864-B394-6E0EDFBD9C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" y="2256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algn="ctr"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algn="ctr"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algn="ctr"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algn="ctr"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algn="ctr"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endParaRPr lang="en-MY" altLang="en-US"/>
              </a:p>
            </p:txBody>
          </p:sp>
          <p:sp>
            <p:nvSpPr>
              <p:cNvPr id="8290" name="Oval 49">
                <a:extLst>
                  <a:ext uri="{FF2B5EF4-FFF2-40B4-BE49-F238E27FC236}">
                    <a16:creationId xmlns:a16="http://schemas.microsoft.com/office/drawing/2014/main" id="{F83E2513-A455-4968-A78C-A229887EF7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16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algn="ctr"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algn="ctr"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algn="ctr"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algn="ctr"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algn="ctr"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endParaRPr lang="en-MY" altLang="en-US"/>
              </a:p>
            </p:txBody>
          </p:sp>
          <p:sp>
            <p:nvSpPr>
              <p:cNvPr id="8291" name="Oval 50">
                <a:extLst>
                  <a:ext uri="{FF2B5EF4-FFF2-40B4-BE49-F238E27FC236}">
                    <a16:creationId xmlns:a16="http://schemas.microsoft.com/office/drawing/2014/main" id="{4641395A-BC23-49F4-8696-9F7D223215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60" y="2304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algn="ctr"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algn="ctr"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algn="ctr"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algn="ctr"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algn="ctr"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endParaRPr lang="en-MY" altLang="en-US"/>
              </a:p>
            </p:txBody>
          </p:sp>
          <p:sp>
            <p:nvSpPr>
              <p:cNvPr id="8292" name="Oval 51">
                <a:extLst>
                  <a:ext uri="{FF2B5EF4-FFF2-40B4-BE49-F238E27FC236}">
                    <a16:creationId xmlns:a16="http://schemas.microsoft.com/office/drawing/2014/main" id="{7BF0ADF4-6717-4796-B82A-D343D563A5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352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algn="ctr"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algn="ctr"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algn="ctr"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algn="ctr"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algn="ctr"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endParaRPr lang="en-MY" altLang="en-US"/>
              </a:p>
            </p:txBody>
          </p:sp>
          <p:sp>
            <p:nvSpPr>
              <p:cNvPr id="8293" name="Oval 52">
                <a:extLst>
                  <a:ext uri="{FF2B5EF4-FFF2-40B4-BE49-F238E27FC236}">
                    <a16:creationId xmlns:a16="http://schemas.microsoft.com/office/drawing/2014/main" id="{CC078648-EECA-4908-84EB-08B57742DF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56" y="2064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algn="ctr"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algn="ctr"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algn="ctr"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algn="ctr"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algn="ctr"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endParaRPr lang="en-MY" altLang="en-US"/>
              </a:p>
            </p:txBody>
          </p:sp>
          <p:sp>
            <p:nvSpPr>
              <p:cNvPr id="8294" name="Oval 53">
                <a:extLst>
                  <a:ext uri="{FF2B5EF4-FFF2-40B4-BE49-F238E27FC236}">
                    <a16:creationId xmlns:a16="http://schemas.microsoft.com/office/drawing/2014/main" id="{BC6A64E6-84C3-40E4-979A-C28EBB0516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00" y="216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algn="ctr"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algn="ctr"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algn="ctr"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algn="ctr"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algn="ctr"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endParaRPr lang="en-MY" altLang="en-US"/>
              </a:p>
            </p:txBody>
          </p:sp>
          <p:sp>
            <p:nvSpPr>
              <p:cNvPr id="8295" name="Oval 54">
                <a:extLst>
                  <a:ext uri="{FF2B5EF4-FFF2-40B4-BE49-F238E27FC236}">
                    <a16:creationId xmlns:a16="http://schemas.microsoft.com/office/drawing/2014/main" id="{2CDCC4E4-60B7-42BE-B2FE-34F39C390E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48" y="2064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algn="ctr"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algn="ctr"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algn="ctr"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algn="ctr"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algn="ctr"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endParaRPr lang="en-MY" altLang="en-US"/>
              </a:p>
            </p:txBody>
          </p:sp>
          <p:sp>
            <p:nvSpPr>
              <p:cNvPr id="8296" name="Oval 55">
                <a:extLst>
                  <a:ext uri="{FF2B5EF4-FFF2-40B4-BE49-F238E27FC236}">
                    <a16:creationId xmlns:a16="http://schemas.microsoft.com/office/drawing/2014/main" id="{0C24E42E-D5CE-4248-8556-0F83317DEC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6" y="2352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algn="ctr"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algn="ctr"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algn="ctr"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algn="ctr"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algn="ctr"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endParaRPr lang="en-MY" altLang="en-US"/>
              </a:p>
            </p:txBody>
          </p:sp>
          <p:sp>
            <p:nvSpPr>
              <p:cNvPr id="8297" name="Oval 56">
                <a:extLst>
                  <a:ext uri="{FF2B5EF4-FFF2-40B4-BE49-F238E27FC236}">
                    <a16:creationId xmlns:a16="http://schemas.microsoft.com/office/drawing/2014/main" id="{72F85587-9034-4D3F-AE84-5FB1EB95EB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48" y="2496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algn="ctr"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algn="ctr"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algn="ctr"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algn="ctr"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algn="ctr"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endParaRPr lang="en-MY" altLang="en-US"/>
              </a:p>
            </p:txBody>
          </p:sp>
          <p:sp>
            <p:nvSpPr>
              <p:cNvPr id="8298" name="Oval 57">
                <a:extLst>
                  <a:ext uri="{FF2B5EF4-FFF2-40B4-BE49-F238E27FC236}">
                    <a16:creationId xmlns:a16="http://schemas.microsoft.com/office/drawing/2014/main" id="{EFEC9584-8E05-4046-BB45-704A5DA602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36" y="2736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algn="ctr"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algn="ctr"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algn="ctr"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algn="ctr"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algn="ctr"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endParaRPr lang="en-MY" altLang="en-US"/>
              </a:p>
            </p:txBody>
          </p:sp>
          <p:sp>
            <p:nvSpPr>
              <p:cNvPr id="8299" name="Oval 58">
                <a:extLst>
                  <a:ext uri="{FF2B5EF4-FFF2-40B4-BE49-F238E27FC236}">
                    <a16:creationId xmlns:a16="http://schemas.microsoft.com/office/drawing/2014/main" id="{DA594C3E-10DC-473B-AF37-CFD7C701A3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48" y="2688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algn="ctr"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algn="ctr"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algn="ctr"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algn="ctr"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algn="ctr"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endParaRPr lang="en-MY" altLang="en-US"/>
              </a:p>
            </p:txBody>
          </p:sp>
          <p:sp>
            <p:nvSpPr>
              <p:cNvPr id="8300" name="Oval 59">
                <a:extLst>
                  <a:ext uri="{FF2B5EF4-FFF2-40B4-BE49-F238E27FC236}">
                    <a16:creationId xmlns:a16="http://schemas.microsoft.com/office/drawing/2014/main" id="{AB13A6CD-0214-4FD3-B837-F8750E638F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44" y="2688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algn="ctr"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algn="ctr"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algn="ctr"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algn="ctr"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algn="ctr"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endParaRPr lang="en-MY" altLang="en-US"/>
              </a:p>
            </p:txBody>
          </p:sp>
          <p:sp>
            <p:nvSpPr>
              <p:cNvPr id="8301" name="Oval 60">
                <a:extLst>
                  <a:ext uri="{FF2B5EF4-FFF2-40B4-BE49-F238E27FC236}">
                    <a16:creationId xmlns:a16="http://schemas.microsoft.com/office/drawing/2014/main" id="{74554CBA-9166-4755-AD83-524040609F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44" y="2544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algn="ctr"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algn="ctr"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algn="ctr"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algn="ctr"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algn="ctr"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endParaRPr lang="en-MY" altLang="en-US"/>
              </a:p>
            </p:txBody>
          </p:sp>
          <p:sp>
            <p:nvSpPr>
              <p:cNvPr id="8302" name="Oval 61">
                <a:extLst>
                  <a:ext uri="{FF2B5EF4-FFF2-40B4-BE49-F238E27FC236}">
                    <a16:creationId xmlns:a16="http://schemas.microsoft.com/office/drawing/2014/main" id="{7D7527C7-F0F1-43D2-BF66-19A83BC1B4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88" y="264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algn="ctr"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algn="ctr"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algn="ctr"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algn="ctr"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algn="ctr"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endParaRPr lang="en-MY" altLang="en-US"/>
              </a:p>
            </p:txBody>
          </p:sp>
          <p:sp>
            <p:nvSpPr>
              <p:cNvPr id="8303" name="Oval 62">
                <a:extLst>
                  <a:ext uri="{FF2B5EF4-FFF2-40B4-BE49-F238E27FC236}">
                    <a16:creationId xmlns:a16="http://schemas.microsoft.com/office/drawing/2014/main" id="{C996D838-5B2A-4796-BC4B-2113FCC39D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88" y="240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algn="ctr"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algn="ctr"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algn="ctr"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algn="ctr"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algn="ctr"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endParaRPr lang="en-MY" altLang="en-US"/>
              </a:p>
            </p:txBody>
          </p:sp>
        </p:grpSp>
        <p:sp>
          <p:nvSpPr>
            <p:cNvPr id="8285" name="Line 100">
              <a:extLst>
                <a:ext uri="{FF2B5EF4-FFF2-40B4-BE49-F238E27FC236}">
                  <a16:creationId xmlns:a16="http://schemas.microsoft.com/office/drawing/2014/main" id="{63180A7F-2123-4341-A3A7-1836A81A5D6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08" y="2304"/>
              <a:ext cx="0" cy="624"/>
            </a:xfrm>
            <a:prstGeom prst="line">
              <a:avLst/>
            </a:prstGeom>
            <a:noFill/>
            <a:ln w="76200" cmpd="tri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MY"/>
            </a:p>
          </p:txBody>
        </p:sp>
      </p:grpSp>
      <p:grpSp>
        <p:nvGrpSpPr>
          <p:cNvPr id="8198" name="Group 131">
            <a:extLst>
              <a:ext uri="{FF2B5EF4-FFF2-40B4-BE49-F238E27FC236}">
                <a16:creationId xmlns:a16="http://schemas.microsoft.com/office/drawing/2014/main" id="{6556F66D-AF1C-4292-A434-97A6E2810ADF}"/>
              </a:ext>
            </a:extLst>
          </p:cNvPr>
          <p:cNvGrpSpPr>
            <a:grpSpLocks/>
          </p:cNvGrpSpPr>
          <p:nvPr/>
        </p:nvGrpSpPr>
        <p:grpSpPr bwMode="auto">
          <a:xfrm>
            <a:off x="4953001" y="2362200"/>
            <a:ext cx="5476875" cy="3733800"/>
            <a:chOff x="2208" y="1728"/>
            <a:chExt cx="3450" cy="2352"/>
          </a:xfrm>
        </p:grpSpPr>
        <p:grpSp>
          <p:nvGrpSpPr>
            <p:cNvPr id="8202" name="Group 63">
              <a:extLst>
                <a:ext uri="{FF2B5EF4-FFF2-40B4-BE49-F238E27FC236}">
                  <a16:creationId xmlns:a16="http://schemas.microsoft.com/office/drawing/2014/main" id="{5D9A01B4-E430-479A-A0EF-8DDD3D90184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360" y="1728"/>
              <a:ext cx="1056" cy="768"/>
              <a:chOff x="528" y="2016"/>
              <a:chExt cx="1056" cy="768"/>
            </a:xfrm>
          </p:grpSpPr>
          <p:sp>
            <p:nvSpPr>
              <p:cNvPr id="8265" name="Oval 64">
                <a:extLst>
                  <a:ext uri="{FF2B5EF4-FFF2-40B4-BE49-F238E27FC236}">
                    <a16:creationId xmlns:a16="http://schemas.microsoft.com/office/drawing/2014/main" id="{08ECC59A-CF5F-42DB-BD63-39F0C6F174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" y="2016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algn="ctr"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algn="ctr"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algn="ctr"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algn="ctr"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algn="ctr"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endParaRPr lang="en-MY" altLang="en-US"/>
              </a:p>
            </p:txBody>
          </p:sp>
          <p:sp>
            <p:nvSpPr>
              <p:cNvPr id="8266" name="Oval 65">
                <a:extLst>
                  <a:ext uri="{FF2B5EF4-FFF2-40B4-BE49-F238E27FC236}">
                    <a16:creationId xmlns:a16="http://schemas.microsoft.com/office/drawing/2014/main" id="{D5514426-917C-4234-8508-6EF50A47DE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8" y="2112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algn="ctr"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algn="ctr"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algn="ctr"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algn="ctr"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algn="ctr"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endParaRPr lang="en-MY" altLang="en-US"/>
              </a:p>
            </p:txBody>
          </p:sp>
          <p:sp>
            <p:nvSpPr>
              <p:cNvPr id="8267" name="Oval 66">
                <a:extLst>
                  <a:ext uri="{FF2B5EF4-FFF2-40B4-BE49-F238E27FC236}">
                    <a16:creationId xmlns:a16="http://schemas.microsoft.com/office/drawing/2014/main" id="{A3F5C6C3-C14E-4A6D-AC99-B6DAF2B177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" y="2208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algn="ctr"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algn="ctr"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algn="ctr"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algn="ctr"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algn="ctr"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endParaRPr lang="en-MY" altLang="en-US"/>
              </a:p>
            </p:txBody>
          </p:sp>
          <p:sp>
            <p:nvSpPr>
              <p:cNvPr id="8268" name="Oval 67">
                <a:extLst>
                  <a:ext uri="{FF2B5EF4-FFF2-40B4-BE49-F238E27FC236}">
                    <a16:creationId xmlns:a16="http://schemas.microsoft.com/office/drawing/2014/main" id="{9808A200-8470-4663-AF3A-87E0C07F99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" y="2256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algn="ctr"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algn="ctr"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algn="ctr"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algn="ctr"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algn="ctr"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endParaRPr lang="en-MY" altLang="en-US"/>
              </a:p>
            </p:txBody>
          </p:sp>
          <p:sp>
            <p:nvSpPr>
              <p:cNvPr id="8269" name="Oval 68">
                <a:extLst>
                  <a:ext uri="{FF2B5EF4-FFF2-40B4-BE49-F238E27FC236}">
                    <a16:creationId xmlns:a16="http://schemas.microsoft.com/office/drawing/2014/main" id="{F7593D7B-DB63-489E-ACB6-52F6F8550B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16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algn="ctr"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algn="ctr"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algn="ctr"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algn="ctr"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algn="ctr"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endParaRPr lang="en-MY" altLang="en-US"/>
              </a:p>
            </p:txBody>
          </p:sp>
          <p:sp>
            <p:nvSpPr>
              <p:cNvPr id="8270" name="Oval 69">
                <a:extLst>
                  <a:ext uri="{FF2B5EF4-FFF2-40B4-BE49-F238E27FC236}">
                    <a16:creationId xmlns:a16="http://schemas.microsoft.com/office/drawing/2014/main" id="{0C855B4B-49F2-4D7C-AD7E-E01B133733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60" y="2304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algn="ctr"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algn="ctr"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algn="ctr"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algn="ctr"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algn="ctr"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endParaRPr lang="en-MY" altLang="en-US"/>
              </a:p>
            </p:txBody>
          </p:sp>
          <p:sp>
            <p:nvSpPr>
              <p:cNvPr id="8271" name="Oval 70">
                <a:extLst>
                  <a:ext uri="{FF2B5EF4-FFF2-40B4-BE49-F238E27FC236}">
                    <a16:creationId xmlns:a16="http://schemas.microsoft.com/office/drawing/2014/main" id="{6F6F1173-C0AE-4EE0-A99E-1EB392A823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352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algn="ctr"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algn="ctr"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algn="ctr"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algn="ctr"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algn="ctr"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endParaRPr lang="en-MY" altLang="en-US"/>
              </a:p>
            </p:txBody>
          </p:sp>
          <p:sp>
            <p:nvSpPr>
              <p:cNvPr id="8272" name="Oval 71">
                <a:extLst>
                  <a:ext uri="{FF2B5EF4-FFF2-40B4-BE49-F238E27FC236}">
                    <a16:creationId xmlns:a16="http://schemas.microsoft.com/office/drawing/2014/main" id="{693638E5-8CE5-4920-84CE-A83BA03763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56" y="2064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algn="ctr"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algn="ctr"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algn="ctr"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algn="ctr"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algn="ctr"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endParaRPr lang="en-MY" altLang="en-US"/>
              </a:p>
            </p:txBody>
          </p:sp>
          <p:sp>
            <p:nvSpPr>
              <p:cNvPr id="8273" name="Oval 72">
                <a:extLst>
                  <a:ext uri="{FF2B5EF4-FFF2-40B4-BE49-F238E27FC236}">
                    <a16:creationId xmlns:a16="http://schemas.microsoft.com/office/drawing/2014/main" id="{4468B641-D138-41AD-B3B8-F4A0B4BF50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00" y="216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algn="ctr"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algn="ctr"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algn="ctr"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algn="ctr"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algn="ctr"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endParaRPr lang="en-MY" altLang="en-US"/>
              </a:p>
            </p:txBody>
          </p:sp>
          <p:sp>
            <p:nvSpPr>
              <p:cNvPr id="8274" name="Oval 73">
                <a:extLst>
                  <a:ext uri="{FF2B5EF4-FFF2-40B4-BE49-F238E27FC236}">
                    <a16:creationId xmlns:a16="http://schemas.microsoft.com/office/drawing/2014/main" id="{C91775B9-9FD1-4880-95EC-6E8701EFCF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48" y="2064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algn="ctr"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algn="ctr"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algn="ctr"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algn="ctr"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algn="ctr"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endParaRPr lang="en-MY" altLang="en-US"/>
              </a:p>
            </p:txBody>
          </p:sp>
          <p:sp>
            <p:nvSpPr>
              <p:cNvPr id="8275" name="Oval 74">
                <a:extLst>
                  <a:ext uri="{FF2B5EF4-FFF2-40B4-BE49-F238E27FC236}">
                    <a16:creationId xmlns:a16="http://schemas.microsoft.com/office/drawing/2014/main" id="{720A0623-6990-4C8F-ADF0-057B54E0B2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6" y="2352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algn="ctr"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algn="ctr"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algn="ctr"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algn="ctr"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algn="ctr"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endParaRPr lang="en-MY" altLang="en-US"/>
              </a:p>
            </p:txBody>
          </p:sp>
          <p:sp>
            <p:nvSpPr>
              <p:cNvPr id="8276" name="Oval 75">
                <a:extLst>
                  <a:ext uri="{FF2B5EF4-FFF2-40B4-BE49-F238E27FC236}">
                    <a16:creationId xmlns:a16="http://schemas.microsoft.com/office/drawing/2014/main" id="{8780FC52-605D-4CBD-9FB3-6B7A88574F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48" y="2496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algn="ctr"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algn="ctr"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algn="ctr"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algn="ctr"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algn="ctr"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endParaRPr lang="en-MY" altLang="en-US"/>
              </a:p>
            </p:txBody>
          </p:sp>
          <p:sp>
            <p:nvSpPr>
              <p:cNvPr id="8277" name="Oval 76">
                <a:extLst>
                  <a:ext uri="{FF2B5EF4-FFF2-40B4-BE49-F238E27FC236}">
                    <a16:creationId xmlns:a16="http://schemas.microsoft.com/office/drawing/2014/main" id="{C910B1CF-00B8-44F7-A624-2C51309CC0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36" y="2736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algn="ctr"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algn="ctr"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algn="ctr"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algn="ctr"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algn="ctr"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endParaRPr lang="en-MY" altLang="en-US"/>
              </a:p>
            </p:txBody>
          </p:sp>
          <p:sp>
            <p:nvSpPr>
              <p:cNvPr id="8278" name="Oval 77">
                <a:extLst>
                  <a:ext uri="{FF2B5EF4-FFF2-40B4-BE49-F238E27FC236}">
                    <a16:creationId xmlns:a16="http://schemas.microsoft.com/office/drawing/2014/main" id="{C02BA1D5-4660-46B3-ACC2-9296F24422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48" y="2688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algn="ctr"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algn="ctr"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algn="ctr"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algn="ctr"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algn="ctr"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endParaRPr lang="en-MY" altLang="en-US"/>
              </a:p>
            </p:txBody>
          </p:sp>
          <p:sp>
            <p:nvSpPr>
              <p:cNvPr id="8279" name="Oval 78">
                <a:extLst>
                  <a:ext uri="{FF2B5EF4-FFF2-40B4-BE49-F238E27FC236}">
                    <a16:creationId xmlns:a16="http://schemas.microsoft.com/office/drawing/2014/main" id="{99486B4D-B8F6-4F85-A9F7-6E366BD50A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44" y="2688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algn="ctr"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algn="ctr"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algn="ctr"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algn="ctr"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algn="ctr"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endParaRPr lang="en-MY" altLang="en-US"/>
              </a:p>
            </p:txBody>
          </p:sp>
          <p:sp>
            <p:nvSpPr>
              <p:cNvPr id="8280" name="Oval 79">
                <a:extLst>
                  <a:ext uri="{FF2B5EF4-FFF2-40B4-BE49-F238E27FC236}">
                    <a16:creationId xmlns:a16="http://schemas.microsoft.com/office/drawing/2014/main" id="{E9FF7D23-C58A-42BA-AA6E-4CD2F3BDA0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44" y="2544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algn="ctr"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algn="ctr"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algn="ctr"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algn="ctr"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algn="ctr"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endParaRPr lang="en-MY" altLang="en-US"/>
              </a:p>
            </p:txBody>
          </p:sp>
          <p:sp>
            <p:nvSpPr>
              <p:cNvPr id="8281" name="Oval 80">
                <a:extLst>
                  <a:ext uri="{FF2B5EF4-FFF2-40B4-BE49-F238E27FC236}">
                    <a16:creationId xmlns:a16="http://schemas.microsoft.com/office/drawing/2014/main" id="{C38FB60D-9DC3-4A58-8B17-32A9DAB38A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88" y="264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algn="ctr"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algn="ctr"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algn="ctr"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algn="ctr"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algn="ctr"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endParaRPr lang="en-MY" altLang="en-US"/>
              </a:p>
            </p:txBody>
          </p:sp>
          <p:sp>
            <p:nvSpPr>
              <p:cNvPr id="8282" name="Oval 81">
                <a:extLst>
                  <a:ext uri="{FF2B5EF4-FFF2-40B4-BE49-F238E27FC236}">
                    <a16:creationId xmlns:a16="http://schemas.microsoft.com/office/drawing/2014/main" id="{35E7DB9D-DF6F-4EB7-9AB9-DA66B9F3BE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88" y="240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algn="ctr"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algn="ctr"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algn="ctr"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algn="ctr"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algn="ctr"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endParaRPr lang="en-MY" altLang="en-US"/>
              </a:p>
            </p:txBody>
          </p:sp>
        </p:grpSp>
        <p:grpSp>
          <p:nvGrpSpPr>
            <p:cNvPr id="8203" name="Group 98">
              <a:extLst>
                <a:ext uri="{FF2B5EF4-FFF2-40B4-BE49-F238E27FC236}">
                  <a16:creationId xmlns:a16="http://schemas.microsoft.com/office/drawing/2014/main" id="{0DD687CB-F839-44F0-9329-FB684D30CE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08" y="2640"/>
              <a:ext cx="1728" cy="1440"/>
              <a:chOff x="3072" y="2640"/>
              <a:chExt cx="1728" cy="1440"/>
            </a:xfrm>
          </p:grpSpPr>
          <p:grpSp>
            <p:nvGrpSpPr>
              <p:cNvPr id="8232" name="Group 22">
                <a:extLst>
                  <a:ext uri="{FF2B5EF4-FFF2-40B4-BE49-F238E27FC236}">
                    <a16:creationId xmlns:a16="http://schemas.microsoft.com/office/drawing/2014/main" id="{C41DD657-64ED-481F-A90A-66B159FBCE7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312" y="3024"/>
                <a:ext cx="1056" cy="768"/>
                <a:chOff x="528" y="2016"/>
                <a:chExt cx="1056" cy="768"/>
              </a:xfrm>
            </p:grpSpPr>
            <p:sp>
              <p:nvSpPr>
                <p:cNvPr id="8247" name="Oval 4">
                  <a:extLst>
                    <a:ext uri="{FF2B5EF4-FFF2-40B4-BE49-F238E27FC236}">
                      <a16:creationId xmlns:a16="http://schemas.microsoft.com/office/drawing/2014/main" id="{10137249-C5CB-43C8-924D-858453294C3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72" y="2016"/>
                  <a:ext cx="48" cy="48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algn="ctr"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algn="ctr"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algn="ctr"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algn="ctr"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algn="ctr"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endParaRPr lang="en-MY" altLang="en-US"/>
                </a:p>
              </p:txBody>
            </p:sp>
            <p:sp>
              <p:nvSpPr>
                <p:cNvPr id="8248" name="Oval 5">
                  <a:extLst>
                    <a:ext uri="{FF2B5EF4-FFF2-40B4-BE49-F238E27FC236}">
                      <a16:creationId xmlns:a16="http://schemas.microsoft.com/office/drawing/2014/main" id="{4D8411CE-073A-413F-A30D-D409B83AB71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68" y="2112"/>
                  <a:ext cx="48" cy="48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algn="ctr"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algn="ctr"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algn="ctr"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algn="ctr"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algn="ctr"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endParaRPr lang="en-MY" altLang="en-US"/>
                </a:p>
              </p:txBody>
            </p:sp>
            <p:sp>
              <p:nvSpPr>
                <p:cNvPr id="8249" name="Oval 6">
                  <a:extLst>
                    <a:ext uri="{FF2B5EF4-FFF2-40B4-BE49-F238E27FC236}">
                      <a16:creationId xmlns:a16="http://schemas.microsoft.com/office/drawing/2014/main" id="{84DB0912-55A7-4723-B823-D57B9E667C1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" y="2208"/>
                  <a:ext cx="48" cy="48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algn="ctr"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algn="ctr"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algn="ctr"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algn="ctr"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algn="ctr"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endParaRPr lang="en-MY" altLang="en-US"/>
                </a:p>
              </p:txBody>
            </p:sp>
            <p:sp>
              <p:nvSpPr>
                <p:cNvPr id="8250" name="Oval 7">
                  <a:extLst>
                    <a:ext uri="{FF2B5EF4-FFF2-40B4-BE49-F238E27FC236}">
                      <a16:creationId xmlns:a16="http://schemas.microsoft.com/office/drawing/2014/main" id="{C0B009C7-7348-44DE-9BF4-7D4A0391F4E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72" y="2256"/>
                  <a:ext cx="48" cy="48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algn="ctr"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algn="ctr"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algn="ctr"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algn="ctr"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algn="ctr"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endParaRPr lang="en-MY" altLang="en-US"/>
                </a:p>
              </p:txBody>
            </p:sp>
            <p:sp>
              <p:nvSpPr>
                <p:cNvPr id="8251" name="Oval 8">
                  <a:extLst>
                    <a:ext uri="{FF2B5EF4-FFF2-40B4-BE49-F238E27FC236}">
                      <a16:creationId xmlns:a16="http://schemas.microsoft.com/office/drawing/2014/main" id="{0F9D9DB5-1B70-42B6-B175-C9ACCCDFEDE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16" y="2160"/>
                  <a:ext cx="48" cy="48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algn="ctr"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algn="ctr"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algn="ctr"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algn="ctr"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algn="ctr"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endParaRPr lang="en-MY" altLang="en-US"/>
                </a:p>
              </p:txBody>
            </p:sp>
            <p:sp>
              <p:nvSpPr>
                <p:cNvPr id="8252" name="Oval 9">
                  <a:extLst>
                    <a:ext uri="{FF2B5EF4-FFF2-40B4-BE49-F238E27FC236}">
                      <a16:creationId xmlns:a16="http://schemas.microsoft.com/office/drawing/2014/main" id="{D30E6E27-6ADC-411D-B58D-407F6752459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60" y="2304"/>
                  <a:ext cx="48" cy="48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algn="ctr"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algn="ctr"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algn="ctr"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algn="ctr"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algn="ctr"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endParaRPr lang="en-MY" altLang="en-US"/>
                </a:p>
              </p:txBody>
            </p:sp>
            <p:sp>
              <p:nvSpPr>
                <p:cNvPr id="8253" name="Oval 10">
                  <a:extLst>
                    <a:ext uri="{FF2B5EF4-FFF2-40B4-BE49-F238E27FC236}">
                      <a16:creationId xmlns:a16="http://schemas.microsoft.com/office/drawing/2014/main" id="{C9666C64-6E51-423D-97AE-E853436ABE2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16" y="2352"/>
                  <a:ext cx="48" cy="48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algn="ctr"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algn="ctr"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algn="ctr"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algn="ctr"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algn="ctr"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endParaRPr lang="en-MY" altLang="en-US"/>
                </a:p>
              </p:txBody>
            </p:sp>
            <p:sp>
              <p:nvSpPr>
                <p:cNvPr id="8254" name="Oval 11">
                  <a:extLst>
                    <a:ext uri="{FF2B5EF4-FFF2-40B4-BE49-F238E27FC236}">
                      <a16:creationId xmlns:a16="http://schemas.microsoft.com/office/drawing/2014/main" id="{D385B6C2-640E-40DB-ADB4-C60886B67B6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56" y="2064"/>
                  <a:ext cx="48" cy="48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algn="ctr"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algn="ctr"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algn="ctr"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algn="ctr"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algn="ctr"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endParaRPr lang="en-MY" altLang="en-US"/>
                </a:p>
              </p:txBody>
            </p:sp>
            <p:sp>
              <p:nvSpPr>
                <p:cNvPr id="8255" name="Oval 12">
                  <a:extLst>
                    <a:ext uri="{FF2B5EF4-FFF2-40B4-BE49-F238E27FC236}">
                      <a16:creationId xmlns:a16="http://schemas.microsoft.com/office/drawing/2014/main" id="{EE23965E-BE59-4BC4-A82E-11450727B1D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200" y="2160"/>
                  <a:ext cx="48" cy="48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algn="ctr"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algn="ctr"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algn="ctr"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algn="ctr"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algn="ctr"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endParaRPr lang="en-MY" altLang="en-US"/>
                </a:p>
              </p:txBody>
            </p:sp>
            <p:sp>
              <p:nvSpPr>
                <p:cNvPr id="8256" name="Oval 13">
                  <a:extLst>
                    <a:ext uri="{FF2B5EF4-FFF2-40B4-BE49-F238E27FC236}">
                      <a16:creationId xmlns:a16="http://schemas.microsoft.com/office/drawing/2014/main" id="{A63F0E7B-5193-44AB-87C3-AA601F23F4B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248" y="2064"/>
                  <a:ext cx="48" cy="48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algn="ctr"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algn="ctr"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algn="ctr"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algn="ctr"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algn="ctr"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endParaRPr lang="en-MY" altLang="en-US"/>
                </a:p>
              </p:txBody>
            </p:sp>
            <p:sp>
              <p:nvSpPr>
                <p:cNvPr id="8257" name="Oval 14">
                  <a:extLst>
                    <a:ext uri="{FF2B5EF4-FFF2-40B4-BE49-F238E27FC236}">
                      <a16:creationId xmlns:a16="http://schemas.microsoft.com/office/drawing/2014/main" id="{1189148A-2380-4B1F-9AE7-938DF478492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296" y="2352"/>
                  <a:ext cx="48" cy="48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algn="ctr"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algn="ctr"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algn="ctr"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algn="ctr"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algn="ctr"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endParaRPr lang="en-MY" altLang="en-US"/>
                </a:p>
              </p:txBody>
            </p:sp>
            <p:sp>
              <p:nvSpPr>
                <p:cNvPr id="8258" name="Oval 15">
                  <a:extLst>
                    <a:ext uri="{FF2B5EF4-FFF2-40B4-BE49-F238E27FC236}">
                      <a16:creationId xmlns:a16="http://schemas.microsoft.com/office/drawing/2014/main" id="{2ACE3C5D-C28A-4D61-8C52-A60AF7FAD67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248" y="2496"/>
                  <a:ext cx="48" cy="48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algn="ctr"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algn="ctr"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algn="ctr"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algn="ctr"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algn="ctr"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endParaRPr lang="en-MY" altLang="en-US"/>
                </a:p>
              </p:txBody>
            </p:sp>
            <p:sp>
              <p:nvSpPr>
                <p:cNvPr id="8259" name="Oval 16">
                  <a:extLst>
                    <a:ext uri="{FF2B5EF4-FFF2-40B4-BE49-F238E27FC236}">
                      <a16:creationId xmlns:a16="http://schemas.microsoft.com/office/drawing/2014/main" id="{2D503430-5D41-48E2-BB64-3A72FFB4A93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536" y="2736"/>
                  <a:ext cx="48" cy="48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algn="ctr"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algn="ctr"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algn="ctr"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algn="ctr"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algn="ctr"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endParaRPr lang="en-MY" altLang="en-US"/>
                </a:p>
              </p:txBody>
            </p:sp>
            <p:sp>
              <p:nvSpPr>
                <p:cNvPr id="8260" name="Oval 17">
                  <a:extLst>
                    <a:ext uri="{FF2B5EF4-FFF2-40B4-BE49-F238E27FC236}">
                      <a16:creationId xmlns:a16="http://schemas.microsoft.com/office/drawing/2014/main" id="{580915A6-1C00-456C-90A6-7CEC36389E4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248" y="2688"/>
                  <a:ext cx="48" cy="48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algn="ctr"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algn="ctr"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algn="ctr"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algn="ctr"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algn="ctr"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endParaRPr lang="en-MY" altLang="en-US"/>
                </a:p>
              </p:txBody>
            </p:sp>
            <p:sp>
              <p:nvSpPr>
                <p:cNvPr id="8261" name="Oval 18">
                  <a:extLst>
                    <a:ext uri="{FF2B5EF4-FFF2-40B4-BE49-F238E27FC236}">
                      <a16:creationId xmlns:a16="http://schemas.microsoft.com/office/drawing/2014/main" id="{4FE80613-A3B4-4963-ACF9-5A8D261D60C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44" y="2688"/>
                  <a:ext cx="48" cy="48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algn="ctr"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algn="ctr"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algn="ctr"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algn="ctr"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algn="ctr"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endParaRPr lang="en-MY" altLang="en-US"/>
                </a:p>
              </p:txBody>
            </p:sp>
            <p:sp>
              <p:nvSpPr>
                <p:cNvPr id="8262" name="Oval 19">
                  <a:extLst>
                    <a:ext uri="{FF2B5EF4-FFF2-40B4-BE49-F238E27FC236}">
                      <a16:creationId xmlns:a16="http://schemas.microsoft.com/office/drawing/2014/main" id="{D35C03BA-D43E-47D3-BF06-7EA30940F8C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44" y="2544"/>
                  <a:ext cx="48" cy="48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algn="ctr"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algn="ctr"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algn="ctr"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algn="ctr"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algn="ctr"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endParaRPr lang="en-MY" altLang="en-US"/>
                </a:p>
              </p:txBody>
            </p:sp>
            <p:sp>
              <p:nvSpPr>
                <p:cNvPr id="8263" name="Oval 20">
                  <a:extLst>
                    <a:ext uri="{FF2B5EF4-FFF2-40B4-BE49-F238E27FC236}">
                      <a16:creationId xmlns:a16="http://schemas.microsoft.com/office/drawing/2014/main" id="{915901AD-812F-49EA-AE73-97A98BA7F70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88" y="2640"/>
                  <a:ext cx="48" cy="48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algn="ctr"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algn="ctr"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algn="ctr"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algn="ctr"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algn="ctr"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endParaRPr lang="en-MY" altLang="en-US"/>
                </a:p>
              </p:txBody>
            </p:sp>
            <p:sp>
              <p:nvSpPr>
                <p:cNvPr id="8264" name="Oval 21">
                  <a:extLst>
                    <a:ext uri="{FF2B5EF4-FFF2-40B4-BE49-F238E27FC236}">
                      <a16:creationId xmlns:a16="http://schemas.microsoft.com/office/drawing/2014/main" id="{63925F74-532D-45B5-A53D-EF7521E896B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88" y="2400"/>
                  <a:ext cx="48" cy="48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algn="ctr"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algn="ctr"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algn="ctr"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algn="ctr"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algn="ctr"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endParaRPr lang="en-MY" altLang="en-US"/>
                </a:p>
              </p:txBody>
            </p:sp>
          </p:grpSp>
          <p:sp>
            <p:nvSpPr>
              <p:cNvPr id="8233" name="Oval 82">
                <a:extLst>
                  <a:ext uri="{FF2B5EF4-FFF2-40B4-BE49-F238E27FC236}">
                    <a16:creationId xmlns:a16="http://schemas.microsoft.com/office/drawing/2014/main" id="{1BC62013-5751-4E05-9E93-DC0A85B852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2" y="2976"/>
                <a:ext cx="336" cy="288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algn="ctr"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algn="ctr"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algn="ctr"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algn="ctr"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algn="ctr"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endParaRPr lang="en-MY" altLang="en-US"/>
              </a:p>
            </p:txBody>
          </p:sp>
          <p:sp>
            <p:nvSpPr>
              <p:cNvPr id="8234" name="Oval 83">
                <a:extLst>
                  <a:ext uri="{FF2B5EF4-FFF2-40B4-BE49-F238E27FC236}">
                    <a16:creationId xmlns:a16="http://schemas.microsoft.com/office/drawing/2014/main" id="{BAAAE0BE-2285-45AA-B5F2-7095065E2E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4" y="3600"/>
                <a:ext cx="192" cy="24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algn="ctr"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algn="ctr"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algn="ctr"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algn="ctr"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algn="ctr"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endParaRPr lang="en-MY" altLang="en-US"/>
              </a:p>
            </p:txBody>
          </p:sp>
          <p:sp>
            <p:nvSpPr>
              <p:cNvPr id="8235" name="Oval 84">
                <a:extLst>
                  <a:ext uri="{FF2B5EF4-FFF2-40B4-BE49-F238E27FC236}">
                    <a16:creationId xmlns:a16="http://schemas.microsoft.com/office/drawing/2014/main" id="{BFA31914-B005-455B-86CD-525BE5447F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36" y="3648"/>
                <a:ext cx="288" cy="144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algn="ctr"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algn="ctr"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algn="ctr"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algn="ctr"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algn="ctr"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endParaRPr lang="en-MY" altLang="en-US"/>
              </a:p>
            </p:txBody>
          </p:sp>
          <p:sp>
            <p:nvSpPr>
              <p:cNvPr id="8236" name="Oval 85">
                <a:extLst>
                  <a:ext uri="{FF2B5EF4-FFF2-40B4-BE49-F238E27FC236}">
                    <a16:creationId xmlns:a16="http://schemas.microsoft.com/office/drawing/2014/main" id="{8EB2A616-3057-4C39-81BD-D4C21B4318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84" y="3504"/>
                <a:ext cx="288" cy="144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algn="ctr"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algn="ctr"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algn="ctr"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algn="ctr"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algn="ctr"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endParaRPr lang="en-MY" altLang="en-US"/>
              </a:p>
            </p:txBody>
          </p:sp>
          <p:sp>
            <p:nvSpPr>
              <p:cNvPr id="8237" name="Oval 86">
                <a:extLst>
                  <a:ext uri="{FF2B5EF4-FFF2-40B4-BE49-F238E27FC236}">
                    <a16:creationId xmlns:a16="http://schemas.microsoft.com/office/drawing/2014/main" id="{BAB62293-B4F0-400D-B797-927E037983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820692">
                <a:off x="3984" y="3312"/>
                <a:ext cx="384" cy="144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algn="ctr"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algn="ctr"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algn="ctr"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algn="ctr"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algn="ctr"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endParaRPr lang="en-MY" altLang="en-US"/>
              </a:p>
            </p:txBody>
          </p:sp>
          <p:sp>
            <p:nvSpPr>
              <p:cNvPr id="8238" name="Oval 88">
                <a:extLst>
                  <a:ext uri="{FF2B5EF4-FFF2-40B4-BE49-F238E27FC236}">
                    <a16:creationId xmlns:a16="http://schemas.microsoft.com/office/drawing/2014/main" id="{F2211E96-4BFD-4034-8DFD-BE37C003DC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-2047939">
                <a:off x="3888" y="3216"/>
                <a:ext cx="576" cy="72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algn="ctr"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algn="ctr"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algn="ctr"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algn="ctr"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algn="ctr"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endParaRPr lang="en-MY" altLang="en-US"/>
              </a:p>
            </p:txBody>
          </p:sp>
          <p:sp>
            <p:nvSpPr>
              <p:cNvPr id="8239" name="Oval 89">
                <a:extLst>
                  <a:ext uri="{FF2B5EF4-FFF2-40B4-BE49-F238E27FC236}">
                    <a16:creationId xmlns:a16="http://schemas.microsoft.com/office/drawing/2014/main" id="{289403ED-CAAD-482F-BFE1-37467EED04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861569">
                <a:off x="3936" y="3024"/>
                <a:ext cx="144" cy="24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algn="ctr"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algn="ctr"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algn="ctr"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algn="ctr"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algn="ctr"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endParaRPr lang="en-MY" altLang="en-US"/>
              </a:p>
            </p:txBody>
          </p:sp>
          <p:sp>
            <p:nvSpPr>
              <p:cNvPr id="8240" name="Oval 91">
                <a:extLst>
                  <a:ext uri="{FF2B5EF4-FFF2-40B4-BE49-F238E27FC236}">
                    <a16:creationId xmlns:a16="http://schemas.microsoft.com/office/drawing/2014/main" id="{7A8D2057-A452-4A36-BAE7-A3FBE62CC2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-1944610">
                <a:off x="3539" y="3267"/>
                <a:ext cx="288" cy="191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algn="ctr"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algn="ctr"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algn="ctr"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algn="ctr"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algn="ctr"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endParaRPr lang="en-MY" altLang="en-US"/>
              </a:p>
            </p:txBody>
          </p:sp>
          <p:sp>
            <p:nvSpPr>
              <p:cNvPr id="8241" name="Oval 92">
                <a:extLst>
                  <a:ext uri="{FF2B5EF4-FFF2-40B4-BE49-F238E27FC236}">
                    <a16:creationId xmlns:a16="http://schemas.microsoft.com/office/drawing/2014/main" id="{4991FC43-F0DE-4C47-A6C9-7F3623F850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721169">
                <a:off x="3504" y="3120"/>
                <a:ext cx="240" cy="144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algn="ctr"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algn="ctr"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algn="ctr"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algn="ctr"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algn="ctr"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endParaRPr lang="en-MY" altLang="en-US"/>
              </a:p>
            </p:txBody>
          </p:sp>
          <p:sp>
            <p:nvSpPr>
              <p:cNvPr id="8242" name="Oval 93">
                <a:extLst>
                  <a:ext uri="{FF2B5EF4-FFF2-40B4-BE49-F238E27FC236}">
                    <a16:creationId xmlns:a16="http://schemas.microsoft.com/office/drawing/2014/main" id="{37ADEC06-A05B-4383-AC60-F9B25AD37E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16" y="3168"/>
                <a:ext cx="336" cy="192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algn="ctr"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algn="ctr"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algn="ctr"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algn="ctr"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algn="ctr"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endParaRPr lang="en-MY" altLang="en-US"/>
              </a:p>
            </p:txBody>
          </p:sp>
          <p:sp>
            <p:nvSpPr>
              <p:cNvPr id="8243" name="Oval 94">
                <a:extLst>
                  <a:ext uri="{FF2B5EF4-FFF2-40B4-BE49-F238E27FC236}">
                    <a16:creationId xmlns:a16="http://schemas.microsoft.com/office/drawing/2014/main" id="{497FA329-5B97-40FC-AD90-82E5165DBB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8" y="2976"/>
                <a:ext cx="144" cy="144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algn="ctr"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algn="ctr"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algn="ctr"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algn="ctr"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algn="ctr"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endParaRPr lang="en-MY" altLang="en-US"/>
              </a:p>
            </p:txBody>
          </p:sp>
          <p:sp>
            <p:nvSpPr>
              <p:cNvPr id="8244" name="Oval 95">
                <a:extLst>
                  <a:ext uri="{FF2B5EF4-FFF2-40B4-BE49-F238E27FC236}">
                    <a16:creationId xmlns:a16="http://schemas.microsoft.com/office/drawing/2014/main" id="{230540A2-1945-4997-B01D-225FEA1FDE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-2488209">
                <a:off x="3216" y="2928"/>
                <a:ext cx="576" cy="672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algn="ctr"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algn="ctr"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algn="ctr"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algn="ctr"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algn="ctr"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endParaRPr lang="en-MY" altLang="en-US"/>
              </a:p>
            </p:txBody>
          </p:sp>
          <p:sp>
            <p:nvSpPr>
              <p:cNvPr id="8245" name="Oval 96">
                <a:extLst>
                  <a:ext uri="{FF2B5EF4-FFF2-40B4-BE49-F238E27FC236}">
                    <a16:creationId xmlns:a16="http://schemas.microsoft.com/office/drawing/2014/main" id="{76B0659A-6F00-42DB-8EF4-FF20875C72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-659840">
                <a:off x="3802" y="2746"/>
                <a:ext cx="672" cy="1248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algn="ctr"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algn="ctr"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algn="ctr"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algn="ctr"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algn="ctr"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endParaRPr lang="en-MY" altLang="en-US"/>
              </a:p>
            </p:txBody>
          </p:sp>
          <p:sp>
            <p:nvSpPr>
              <p:cNvPr id="8246" name="Oval 97">
                <a:extLst>
                  <a:ext uri="{FF2B5EF4-FFF2-40B4-BE49-F238E27FC236}">
                    <a16:creationId xmlns:a16="http://schemas.microsoft.com/office/drawing/2014/main" id="{F122A2CA-074B-4F14-BE96-A17DB365DB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72" y="2640"/>
                <a:ext cx="1728" cy="144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algn="ctr"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algn="ctr"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algn="ctr"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algn="ctr"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algn="ctr"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endParaRPr lang="en-MY" altLang="en-US"/>
              </a:p>
            </p:txBody>
          </p:sp>
        </p:grpSp>
        <p:sp>
          <p:nvSpPr>
            <p:cNvPr id="8204" name="Line 101">
              <a:extLst>
                <a:ext uri="{FF2B5EF4-FFF2-40B4-BE49-F238E27FC236}">
                  <a16:creationId xmlns:a16="http://schemas.microsoft.com/office/drawing/2014/main" id="{1017129E-5A4B-4903-B2C9-9EA0CFCF217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360" y="2256"/>
              <a:ext cx="336" cy="288"/>
            </a:xfrm>
            <a:prstGeom prst="line">
              <a:avLst/>
            </a:prstGeom>
            <a:noFill/>
            <a:ln w="76200" cmpd="tri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MY"/>
            </a:p>
          </p:txBody>
        </p:sp>
        <p:sp>
          <p:nvSpPr>
            <p:cNvPr id="8205" name="Text Box 102">
              <a:extLst>
                <a:ext uri="{FF2B5EF4-FFF2-40B4-BE49-F238E27FC236}">
                  <a16:creationId xmlns:a16="http://schemas.microsoft.com/office/drawing/2014/main" id="{996A4A21-D85D-4D8D-9C29-4D54B54979A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44" y="2400"/>
              <a:ext cx="253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algn="ctr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algn="ctr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algn="ctr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algn="ctr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algn="ctr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n-US"/>
                <a:t>E</a:t>
              </a:r>
            </a:p>
          </p:txBody>
        </p:sp>
        <p:sp>
          <p:nvSpPr>
            <p:cNvPr id="8206" name="Text Box 103">
              <a:extLst>
                <a:ext uri="{FF2B5EF4-FFF2-40B4-BE49-F238E27FC236}">
                  <a16:creationId xmlns:a16="http://schemas.microsoft.com/office/drawing/2014/main" id="{B2844E4A-EDDE-493E-B7BF-80CE976F6B9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18" y="3523"/>
              <a:ext cx="32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algn="ctr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algn="ctr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algn="ctr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algn="ctr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algn="ctr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n-US" sz="2400"/>
                <a:t>E1</a:t>
              </a:r>
              <a:endParaRPr lang="en-US" altLang="en-US"/>
            </a:p>
          </p:txBody>
        </p:sp>
        <p:sp>
          <p:nvSpPr>
            <p:cNvPr id="8207" name="Text Box 104">
              <a:extLst>
                <a:ext uri="{FF2B5EF4-FFF2-40B4-BE49-F238E27FC236}">
                  <a16:creationId xmlns:a16="http://schemas.microsoft.com/office/drawing/2014/main" id="{5633AF81-7448-437E-BBAE-ADC9A5901A2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00" y="3168"/>
              <a:ext cx="32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algn="ctr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algn="ctr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algn="ctr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algn="ctr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algn="ctr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n-US" sz="2400"/>
                <a:t>E2</a:t>
              </a:r>
              <a:endParaRPr lang="en-US" altLang="en-US"/>
            </a:p>
          </p:txBody>
        </p:sp>
        <p:sp>
          <p:nvSpPr>
            <p:cNvPr id="8208" name="Text Box 105">
              <a:extLst>
                <a:ext uri="{FF2B5EF4-FFF2-40B4-BE49-F238E27FC236}">
                  <a16:creationId xmlns:a16="http://schemas.microsoft.com/office/drawing/2014/main" id="{77733BDC-5A46-4EE2-BEF8-3856DD54B6D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04" y="2976"/>
              <a:ext cx="27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algn="ctr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algn="ctr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algn="ctr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algn="ctr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algn="ctr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n-US" sz="1800"/>
                <a:t>E3</a:t>
              </a:r>
            </a:p>
          </p:txBody>
        </p:sp>
        <p:sp>
          <p:nvSpPr>
            <p:cNvPr id="8209" name="Text Box 106">
              <a:extLst>
                <a:ext uri="{FF2B5EF4-FFF2-40B4-BE49-F238E27FC236}">
                  <a16:creationId xmlns:a16="http://schemas.microsoft.com/office/drawing/2014/main" id="{AB22358D-F9F8-42BE-B6DB-C7FC336DDA0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48" y="3360"/>
              <a:ext cx="27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algn="ctr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algn="ctr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algn="ctr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algn="ctr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algn="ctr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n-US" sz="1800"/>
                <a:t>E4</a:t>
              </a:r>
            </a:p>
          </p:txBody>
        </p:sp>
        <p:sp>
          <p:nvSpPr>
            <p:cNvPr id="8210" name="Line 107">
              <a:extLst>
                <a:ext uri="{FF2B5EF4-FFF2-40B4-BE49-F238E27FC236}">
                  <a16:creationId xmlns:a16="http://schemas.microsoft.com/office/drawing/2014/main" id="{2D43CC4C-B4B2-4FA9-B7B5-A93014C53D6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32" y="3360"/>
              <a:ext cx="384" cy="0"/>
            </a:xfrm>
            <a:prstGeom prst="line">
              <a:avLst/>
            </a:prstGeom>
            <a:noFill/>
            <a:ln w="76200" cmpd="tri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MY"/>
            </a:p>
          </p:txBody>
        </p:sp>
        <p:sp>
          <p:nvSpPr>
            <p:cNvPr id="8211" name="Text Box 115">
              <a:extLst>
                <a:ext uri="{FF2B5EF4-FFF2-40B4-BE49-F238E27FC236}">
                  <a16:creationId xmlns:a16="http://schemas.microsoft.com/office/drawing/2014/main" id="{8040A4BB-539E-4CDB-96DB-4FB550DCD64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72" y="2784"/>
              <a:ext cx="294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algn="ctr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algn="ctr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algn="ctr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algn="ctr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algn="ctr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n-US" sz="2000"/>
                <a:t>E7</a:t>
              </a:r>
              <a:endParaRPr lang="en-US" altLang="en-US"/>
            </a:p>
          </p:txBody>
        </p:sp>
        <p:sp>
          <p:nvSpPr>
            <p:cNvPr id="8212" name="Text Box 116">
              <a:extLst>
                <a:ext uri="{FF2B5EF4-FFF2-40B4-BE49-F238E27FC236}">
                  <a16:creationId xmlns:a16="http://schemas.microsoft.com/office/drawing/2014/main" id="{2328D0D0-6E24-4CA3-9FE4-CD3EE29F612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64" y="3024"/>
              <a:ext cx="294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algn="ctr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algn="ctr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algn="ctr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algn="ctr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algn="ctr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n-US" sz="2000"/>
                <a:t>E8</a:t>
              </a:r>
              <a:endParaRPr lang="en-US" altLang="en-US"/>
            </a:p>
          </p:txBody>
        </p:sp>
        <p:grpSp>
          <p:nvGrpSpPr>
            <p:cNvPr id="8213" name="Group 129">
              <a:extLst>
                <a:ext uri="{FF2B5EF4-FFF2-40B4-BE49-F238E27FC236}">
                  <a16:creationId xmlns:a16="http://schemas.microsoft.com/office/drawing/2014/main" id="{57676FBE-C894-4164-9C63-8461C3486E8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12" y="2362"/>
              <a:ext cx="1146" cy="1382"/>
              <a:chOff x="4512" y="2362"/>
              <a:chExt cx="1146" cy="1382"/>
            </a:xfrm>
          </p:grpSpPr>
          <p:sp>
            <p:nvSpPr>
              <p:cNvPr id="8214" name="Text Box 108">
                <a:extLst>
                  <a:ext uri="{FF2B5EF4-FFF2-40B4-BE49-F238E27FC236}">
                    <a16:creationId xmlns:a16="http://schemas.microsoft.com/office/drawing/2014/main" id="{F27D1CDC-91BE-4C19-AFF8-B81E7776B49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656" y="2362"/>
                <a:ext cx="782" cy="86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>
                <a:lvl1pPr algn="ctr"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algn="ctr"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algn="ctr"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algn="ctr"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algn="ctr"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r>
                  <a:rPr lang="en-US" altLang="en-US"/>
                  <a:t>E</a:t>
                </a:r>
              </a:p>
              <a:p>
                <a:endParaRPr lang="en-US" altLang="en-US"/>
              </a:p>
              <a:p>
                <a:r>
                  <a:rPr lang="en-US" altLang="en-US"/>
                  <a:t>E1   E2</a:t>
                </a:r>
              </a:p>
            </p:txBody>
          </p:sp>
          <p:sp>
            <p:nvSpPr>
              <p:cNvPr id="8215" name="Line 109">
                <a:extLst>
                  <a:ext uri="{FF2B5EF4-FFF2-40B4-BE49-F238E27FC236}">
                    <a16:creationId xmlns:a16="http://schemas.microsoft.com/office/drawing/2014/main" id="{762D5875-E942-4CD2-9DDC-F5970A2138E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800" y="2640"/>
                <a:ext cx="240" cy="28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MY"/>
              </a:p>
            </p:txBody>
          </p:sp>
          <p:sp>
            <p:nvSpPr>
              <p:cNvPr id="8216" name="Line 110">
                <a:extLst>
                  <a:ext uri="{FF2B5EF4-FFF2-40B4-BE49-F238E27FC236}">
                    <a16:creationId xmlns:a16="http://schemas.microsoft.com/office/drawing/2014/main" id="{8EA08B38-D239-47CF-B651-5776EB52CA1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040" y="2640"/>
                <a:ext cx="192" cy="288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MY"/>
              </a:p>
            </p:txBody>
          </p:sp>
          <p:grpSp>
            <p:nvGrpSpPr>
              <p:cNvPr id="8217" name="Group 123">
                <a:extLst>
                  <a:ext uri="{FF2B5EF4-FFF2-40B4-BE49-F238E27FC236}">
                    <a16:creationId xmlns:a16="http://schemas.microsoft.com/office/drawing/2014/main" id="{F5D986AE-EA95-49AB-AE53-7BE297DC039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512" y="3168"/>
                <a:ext cx="384" cy="144"/>
                <a:chOff x="4512" y="3168"/>
                <a:chExt cx="384" cy="144"/>
              </a:xfrm>
            </p:grpSpPr>
            <p:sp>
              <p:nvSpPr>
                <p:cNvPr id="8228" name="Line 111">
                  <a:extLst>
                    <a:ext uri="{FF2B5EF4-FFF2-40B4-BE49-F238E27FC236}">
                      <a16:creationId xmlns:a16="http://schemas.microsoft.com/office/drawing/2014/main" id="{4024354B-16C9-42C5-B490-1208AB88B62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4512" y="3168"/>
                  <a:ext cx="240" cy="14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MY"/>
                </a:p>
              </p:txBody>
            </p:sp>
            <p:sp>
              <p:nvSpPr>
                <p:cNvPr id="8229" name="Line 112">
                  <a:extLst>
                    <a:ext uri="{FF2B5EF4-FFF2-40B4-BE49-F238E27FC236}">
                      <a16:creationId xmlns:a16="http://schemas.microsoft.com/office/drawing/2014/main" id="{657A1259-A955-4C7E-89FD-2E420A1FA73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4656" y="3168"/>
                  <a:ext cx="96" cy="14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MY"/>
                </a:p>
              </p:txBody>
            </p:sp>
            <p:sp>
              <p:nvSpPr>
                <p:cNvPr id="8230" name="Line 113">
                  <a:extLst>
                    <a:ext uri="{FF2B5EF4-FFF2-40B4-BE49-F238E27FC236}">
                      <a16:creationId xmlns:a16="http://schemas.microsoft.com/office/drawing/2014/main" id="{CF31A212-2B27-45AC-9F98-483482577FF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4752" y="3168"/>
                  <a:ext cx="48" cy="14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MY"/>
                </a:p>
              </p:txBody>
            </p:sp>
            <p:sp>
              <p:nvSpPr>
                <p:cNvPr id="8231" name="Line 114">
                  <a:extLst>
                    <a:ext uri="{FF2B5EF4-FFF2-40B4-BE49-F238E27FC236}">
                      <a16:creationId xmlns:a16="http://schemas.microsoft.com/office/drawing/2014/main" id="{5A7C38C2-D458-4D39-88E9-FDEB90E4579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800" y="3168"/>
                  <a:ext cx="96" cy="14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MY"/>
                </a:p>
              </p:txBody>
            </p:sp>
          </p:grpSp>
          <p:sp>
            <p:nvSpPr>
              <p:cNvPr id="8218" name="Line 118">
                <a:extLst>
                  <a:ext uri="{FF2B5EF4-FFF2-40B4-BE49-F238E27FC236}">
                    <a16:creationId xmlns:a16="http://schemas.microsoft.com/office/drawing/2014/main" id="{CE133477-83D0-4B62-9268-5BCCD8B3B9C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5088" y="3168"/>
                <a:ext cx="144" cy="14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MY"/>
              </a:p>
            </p:txBody>
          </p:sp>
          <p:sp>
            <p:nvSpPr>
              <p:cNvPr id="8219" name="Line 119">
                <a:extLst>
                  <a:ext uri="{FF2B5EF4-FFF2-40B4-BE49-F238E27FC236}">
                    <a16:creationId xmlns:a16="http://schemas.microsoft.com/office/drawing/2014/main" id="{33221C33-4DE6-430B-9DE7-2CA0B61CF1C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232" y="3168"/>
                <a:ext cx="192" cy="14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MY"/>
              </a:p>
            </p:txBody>
          </p:sp>
          <p:sp>
            <p:nvSpPr>
              <p:cNvPr id="8220" name="Text Box 120">
                <a:extLst>
                  <a:ext uri="{FF2B5EF4-FFF2-40B4-BE49-F238E27FC236}">
                    <a16:creationId xmlns:a16="http://schemas.microsoft.com/office/drawing/2014/main" id="{3D4B919B-B1D8-435F-AB11-B429B925B97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820" y="3312"/>
                <a:ext cx="838" cy="3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>
                <a:lvl1pPr algn="ctr"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algn="ctr"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algn="ctr"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algn="ctr"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algn="ctr"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r>
                  <a:rPr lang="en-US" altLang="en-US"/>
                  <a:t> E7   E8</a:t>
                </a:r>
              </a:p>
            </p:txBody>
          </p:sp>
          <p:sp>
            <p:nvSpPr>
              <p:cNvPr id="8221" name="Line 121">
                <a:extLst>
                  <a:ext uri="{FF2B5EF4-FFF2-40B4-BE49-F238E27FC236}">
                    <a16:creationId xmlns:a16="http://schemas.microsoft.com/office/drawing/2014/main" id="{A83AE2FF-3BCC-42CD-AA6E-DAAF625764C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800" y="3600"/>
                <a:ext cx="19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MY"/>
              </a:p>
            </p:txBody>
          </p:sp>
          <p:sp>
            <p:nvSpPr>
              <p:cNvPr id="8222" name="Line 122">
                <a:extLst>
                  <a:ext uri="{FF2B5EF4-FFF2-40B4-BE49-F238E27FC236}">
                    <a16:creationId xmlns:a16="http://schemas.microsoft.com/office/drawing/2014/main" id="{7F71BB9A-85D9-48E0-A96E-7C3B2FCBFBE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992" y="3600"/>
                <a:ext cx="0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MY"/>
              </a:p>
            </p:txBody>
          </p:sp>
          <p:grpSp>
            <p:nvGrpSpPr>
              <p:cNvPr id="8223" name="Group 124">
                <a:extLst>
                  <a:ext uri="{FF2B5EF4-FFF2-40B4-BE49-F238E27FC236}">
                    <a16:creationId xmlns:a16="http://schemas.microsoft.com/office/drawing/2014/main" id="{E69916CF-5FC4-4EA5-88AA-BA52E274D87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184" y="3600"/>
                <a:ext cx="384" cy="144"/>
                <a:chOff x="4512" y="3168"/>
                <a:chExt cx="384" cy="144"/>
              </a:xfrm>
            </p:grpSpPr>
            <p:sp>
              <p:nvSpPr>
                <p:cNvPr id="8224" name="Line 125">
                  <a:extLst>
                    <a:ext uri="{FF2B5EF4-FFF2-40B4-BE49-F238E27FC236}">
                      <a16:creationId xmlns:a16="http://schemas.microsoft.com/office/drawing/2014/main" id="{73764D53-B12B-4810-A965-BA47FFB3A24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4512" y="3168"/>
                  <a:ext cx="240" cy="14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MY"/>
                </a:p>
              </p:txBody>
            </p:sp>
            <p:sp>
              <p:nvSpPr>
                <p:cNvPr id="8225" name="Line 126">
                  <a:extLst>
                    <a:ext uri="{FF2B5EF4-FFF2-40B4-BE49-F238E27FC236}">
                      <a16:creationId xmlns:a16="http://schemas.microsoft.com/office/drawing/2014/main" id="{D983096D-75CF-4867-A5DB-E0FC16D933C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4656" y="3168"/>
                  <a:ext cx="96" cy="14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MY"/>
                </a:p>
              </p:txBody>
            </p:sp>
            <p:sp>
              <p:nvSpPr>
                <p:cNvPr id="8226" name="Line 127">
                  <a:extLst>
                    <a:ext uri="{FF2B5EF4-FFF2-40B4-BE49-F238E27FC236}">
                      <a16:creationId xmlns:a16="http://schemas.microsoft.com/office/drawing/2014/main" id="{EDC773B2-41E8-49E8-98B3-40865860648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4752" y="3168"/>
                  <a:ext cx="48" cy="14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MY"/>
                </a:p>
              </p:txBody>
            </p:sp>
            <p:sp>
              <p:nvSpPr>
                <p:cNvPr id="8227" name="Line 128">
                  <a:extLst>
                    <a:ext uri="{FF2B5EF4-FFF2-40B4-BE49-F238E27FC236}">
                      <a16:creationId xmlns:a16="http://schemas.microsoft.com/office/drawing/2014/main" id="{EA411D30-97ED-4542-A552-399D4E58797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800" y="3168"/>
                  <a:ext cx="96" cy="14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MY"/>
                </a:p>
              </p:txBody>
            </p:sp>
          </p:grpSp>
        </p:grpSp>
      </p:grpSp>
      <p:sp>
        <p:nvSpPr>
          <p:cNvPr id="8199" name="Line 132">
            <a:extLst>
              <a:ext uri="{FF2B5EF4-FFF2-40B4-BE49-F238E27FC236}">
                <a16:creationId xmlns:a16="http://schemas.microsoft.com/office/drawing/2014/main" id="{FE70054E-797D-4A7B-847F-99FB7865C3AB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0" y="1447800"/>
            <a:ext cx="0" cy="4648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MY"/>
          </a:p>
        </p:txBody>
      </p:sp>
      <p:sp>
        <p:nvSpPr>
          <p:cNvPr id="8200" name="Rectangle 133">
            <a:extLst>
              <a:ext uri="{FF2B5EF4-FFF2-40B4-BE49-F238E27FC236}">
                <a16:creationId xmlns:a16="http://schemas.microsoft.com/office/drawing/2014/main" id="{4BA7B601-A281-439A-A76E-EF679D2944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2200" y="1524000"/>
            <a:ext cx="1981200" cy="5334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MY" altLang="en-US"/>
          </a:p>
        </p:txBody>
      </p:sp>
      <p:sp>
        <p:nvSpPr>
          <p:cNvPr id="8201" name="Rectangle 134">
            <a:extLst>
              <a:ext uri="{FF2B5EF4-FFF2-40B4-BE49-F238E27FC236}">
                <a16:creationId xmlns:a16="http://schemas.microsoft.com/office/drawing/2014/main" id="{A80223F3-0E46-4B4A-A61E-B4FD3DC4E1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2600" y="1524000"/>
            <a:ext cx="4267200" cy="5334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MY" alt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Slide Number Placeholder 5">
            <a:extLst>
              <a:ext uri="{FF2B5EF4-FFF2-40B4-BE49-F238E27FC236}">
                <a16:creationId xmlns:a16="http://schemas.microsoft.com/office/drawing/2014/main" id="{4EC818CF-36BD-4DD4-AC0D-E74EC07043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/>
            <a:fld id="{5DF40CA1-E9DE-4C68-8FD1-0435F08C9479}" type="slidenum">
              <a:rPr lang="en-US" altLang="en-US" sz="1400">
                <a:solidFill>
                  <a:schemeClr val="bg2"/>
                </a:solidFill>
              </a:rPr>
              <a:pPr algn="r"/>
              <a:t>31</a:t>
            </a:fld>
            <a:endParaRPr lang="en-US" altLang="en-US" sz="1400">
              <a:solidFill>
                <a:schemeClr val="bg2"/>
              </a:solidFill>
            </a:endParaRPr>
          </a:p>
        </p:txBody>
      </p:sp>
      <p:sp>
        <p:nvSpPr>
          <p:cNvPr id="19459" name="Rectangle 2">
            <a:extLst>
              <a:ext uri="{FF2B5EF4-FFF2-40B4-BE49-F238E27FC236}">
                <a16:creationId xmlns:a16="http://schemas.microsoft.com/office/drawing/2014/main" id="{7046CA61-AF26-4CFA-8460-64FC9A72D34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364545" y="839372"/>
            <a:ext cx="7772400" cy="609600"/>
          </a:xfrm>
        </p:spPr>
        <p:txBody>
          <a:bodyPr>
            <a:normAutofit fontScale="90000"/>
          </a:bodyPr>
          <a:lstStyle/>
          <a:p>
            <a:r>
              <a:rPr lang="en-US" altLang="en-US" dirty="0"/>
              <a:t>Other Unsupervised Methods:</a:t>
            </a:r>
          </a:p>
        </p:txBody>
      </p:sp>
      <p:sp>
        <p:nvSpPr>
          <p:cNvPr id="19460" name="Rectangle 3">
            <a:extLst>
              <a:ext uri="{FF2B5EF4-FFF2-40B4-BE49-F238E27FC236}">
                <a16:creationId xmlns:a16="http://schemas.microsoft.com/office/drawing/2014/main" id="{D8634499-842B-40BE-88AF-12F0AC8468F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752600" y="2035126"/>
            <a:ext cx="8686800" cy="4191000"/>
          </a:xfrm>
        </p:spPr>
        <p:txBody>
          <a:bodyPr/>
          <a:lstStyle/>
          <a:p>
            <a:r>
              <a:rPr lang="en-US" altLang="en-US" dirty="0"/>
              <a:t>There are a lot of other Unsupervised Learning Methods.</a:t>
            </a:r>
          </a:p>
          <a:p>
            <a:r>
              <a:rPr lang="en-US" altLang="en-US" b="1" u="sng" dirty="0"/>
              <a:t>Examples:</a:t>
            </a:r>
          </a:p>
          <a:p>
            <a:pPr lvl="1"/>
            <a:r>
              <a:rPr lang="en-US" altLang="en-US" dirty="0"/>
              <a:t> k-means </a:t>
            </a:r>
          </a:p>
          <a:p>
            <a:pPr lvl="1"/>
            <a:r>
              <a:rPr lang="en-US" altLang="en-US" dirty="0"/>
              <a:t>The EM Algorithm</a:t>
            </a:r>
          </a:p>
          <a:p>
            <a:pPr lvl="1"/>
            <a:r>
              <a:rPr lang="en-US" altLang="en-US" dirty="0"/>
              <a:t>Competitive Learning</a:t>
            </a:r>
          </a:p>
          <a:p>
            <a:pPr lvl="1"/>
            <a:r>
              <a:rPr lang="en-US" altLang="en-US" dirty="0" err="1"/>
              <a:t>Kohonen’s</a:t>
            </a:r>
            <a:r>
              <a:rPr lang="en-US" altLang="en-US" dirty="0"/>
              <a:t> Neural Networks: Self-Organizing Maps</a:t>
            </a:r>
          </a:p>
          <a:p>
            <a:pPr lvl="1"/>
            <a:r>
              <a:rPr lang="en-US" altLang="en-US" dirty="0"/>
              <a:t>Principal Component Analysis, </a:t>
            </a:r>
            <a:r>
              <a:rPr lang="en-US" altLang="en-US" dirty="0" err="1"/>
              <a:t>Autoassociation</a:t>
            </a:r>
            <a:endParaRPr lang="en-US" altLang="en-US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2756" y="-56052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Supervised Learning vs Unsupervised Learning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6172200" y="1244944"/>
            <a:ext cx="0" cy="4968837"/>
          </a:xfrm>
          <a:prstGeom prst="line">
            <a:avLst/>
          </a:prstGeom>
          <a:noFill/>
          <a:ln w="25400" cap="flat">
            <a:solidFill>
              <a:srgbClr val="404040"/>
            </a:solidFill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66" name="Group 65"/>
          <p:cNvGrpSpPr/>
          <p:nvPr/>
        </p:nvGrpSpPr>
        <p:grpSpPr>
          <a:xfrm>
            <a:off x="370009" y="1649188"/>
            <a:ext cx="3335555" cy="5151969"/>
            <a:chOff x="370009" y="1649186"/>
            <a:chExt cx="3335555" cy="5151969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3"/>
            <a:srcRect l="66061" t="50119"/>
            <a:stretch/>
          </p:blipFill>
          <p:spPr>
            <a:xfrm>
              <a:off x="370009" y="3444864"/>
              <a:ext cx="925494" cy="930179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/>
            <a:srcRect r="67363" b="48929"/>
            <a:stretch/>
          </p:blipFill>
          <p:spPr>
            <a:xfrm>
              <a:off x="419595" y="1649186"/>
              <a:ext cx="964557" cy="1032175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/>
            <a:srcRect l="33154" t="1561" r="34073" b="50515"/>
            <a:stretch/>
          </p:blipFill>
          <p:spPr>
            <a:xfrm>
              <a:off x="1494115" y="3152094"/>
              <a:ext cx="966197" cy="966197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4"/>
            <a:srcRect l="60395" t="-1053" r="20432" b="53376"/>
            <a:stretch/>
          </p:blipFill>
          <p:spPr>
            <a:xfrm>
              <a:off x="2725555" y="5365516"/>
              <a:ext cx="980009" cy="990011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4"/>
            <a:srcRect t="49474" r="81353"/>
            <a:stretch/>
          </p:blipFill>
          <p:spPr>
            <a:xfrm>
              <a:off x="1784241" y="2119218"/>
              <a:ext cx="853083" cy="939053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4"/>
            <a:srcRect l="79868" t="49150"/>
            <a:stretch/>
          </p:blipFill>
          <p:spPr>
            <a:xfrm>
              <a:off x="378057" y="4510189"/>
              <a:ext cx="917446" cy="941432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5"/>
            <a:srcRect l="50297" t="50927" r="33001" b="1980"/>
            <a:stretch/>
          </p:blipFill>
          <p:spPr>
            <a:xfrm>
              <a:off x="2753549" y="2911646"/>
              <a:ext cx="934300" cy="879701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5"/>
            <a:srcRect r="83750" b="51852"/>
            <a:stretch/>
          </p:blipFill>
          <p:spPr>
            <a:xfrm>
              <a:off x="1531091" y="4593195"/>
              <a:ext cx="917861" cy="908123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5"/>
            <a:srcRect l="33132" t="50636" r="50680" b="-1"/>
            <a:stretch/>
          </p:blipFill>
          <p:spPr>
            <a:xfrm>
              <a:off x="881059" y="5781600"/>
              <a:ext cx="1001293" cy="1019555"/>
            </a:xfrm>
            <a:prstGeom prst="rect">
              <a:avLst/>
            </a:prstGeom>
          </p:spPr>
        </p:pic>
      </p:grpSp>
      <p:grpSp>
        <p:nvGrpSpPr>
          <p:cNvPr id="67" name="Group 66"/>
          <p:cNvGrpSpPr/>
          <p:nvPr/>
        </p:nvGrpSpPr>
        <p:grpSpPr>
          <a:xfrm>
            <a:off x="4688014" y="1842352"/>
            <a:ext cx="990393" cy="4755566"/>
            <a:chOff x="4688371" y="1754309"/>
            <a:chExt cx="990393" cy="4755565"/>
          </a:xfrm>
        </p:grpSpPr>
        <p:sp>
          <p:nvSpPr>
            <p:cNvPr id="14" name="TextBox 13"/>
            <p:cNvSpPr txBox="1"/>
            <p:nvPr/>
          </p:nvSpPr>
          <p:spPr>
            <a:xfrm>
              <a:off x="5211972" y="1754309"/>
              <a:ext cx="466792" cy="4616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algn="l" rtl="0" latinLnBrk="1" hangingPunct="0"/>
              <a:r>
                <a:rPr lang="en-US" sz="2400" dirty="0">
                  <a:solidFill>
                    <a:srgbClr val="7030A0"/>
                  </a:solidFill>
                </a:rPr>
                <a:t>cat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048676" y="4770599"/>
              <a:ext cx="466792" cy="4616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algn="l" rtl="0" latinLnBrk="1" hangingPunct="0"/>
              <a:r>
                <a:rPr lang="en-US" sz="2400">
                  <a:solidFill>
                    <a:srgbClr val="7030A0"/>
                  </a:solidFill>
                </a:rPr>
                <a:t>cat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048676" y="5435959"/>
              <a:ext cx="466792" cy="4616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algn="l" rtl="0" latinLnBrk="1" hangingPunct="0"/>
              <a:r>
                <a:rPr lang="en-US" sz="2400" dirty="0">
                  <a:solidFill>
                    <a:srgbClr val="7030A0"/>
                  </a:solidFill>
                </a:rPr>
                <a:t>cat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928018" y="2219416"/>
              <a:ext cx="560408" cy="4616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algn="l" rtl="0" latinLnBrk="1" hangingPunct="0"/>
              <a:r>
                <a:rPr lang="en-US" sz="2400">
                  <a:solidFill>
                    <a:srgbClr val="C00000"/>
                  </a:solidFill>
                </a:rPr>
                <a:t>dog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4688371" y="3338810"/>
              <a:ext cx="560408" cy="4616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algn="l" rtl="0" latinLnBrk="1" hangingPunct="0"/>
              <a:r>
                <a:rPr lang="en-US" sz="2400">
                  <a:solidFill>
                    <a:srgbClr val="C00000"/>
                  </a:solidFill>
                </a:rPr>
                <a:t>dog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835798" y="4388029"/>
              <a:ext cx="560408" cy="4616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algn="l" rtl="0" latinLnBrk="1" hangingPunct="0"/>
              <a:r>
                <a:rPr lang="en-US" sz="2400">
                  <a:solidFill>
                    <a:srgbClr val="C00000"/>
                  </a:solidFill>
                </a:rPr>
                <a:t>dog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4835798" y="2818748"/>
              <a:ext cx="663000" cy="4616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algn="l" rtl="0" latinLnBrk="1" hangingPunct="0"/>
              <a:r>
                <a:rPr lang="en-US" sz="2400" dirty="0">
                  <a:solidFill>
                    <a:srgbClr val="0070C0"/>
                  </a:solidFill>
                </a:rPr>
                <a:t>bear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835798" y="3748961"/>
              <a:ext cx="663000" cy="4616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algn="l" rtl="0" latinLnBrk="1" hangingPunct="0"/>
              <a:r>
                <a:rPr lang="en-US" sz="2400">
                  <a:solidFill>
                    <a:srgbClr val="0070C0"/>
                  </a:solidFill>
                </a:rPr>
                <a:t>bear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898180" y="6048211"/>
              <a:ext cx="663000" cy="4616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algn="l" rtl="0" latinLnBrk="1" hangingPunct="0"/>
              <a:r>
                <a:rPr lang="en-US" sz="2400">
                  <a:solidFill>
                    <a:srgbClr val="0070C0"/>
                  </a:solidFill>
                </a:rPr>
                <a:t>bear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2265409" y="1022003"/>
                <a:ext cx="1416029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solidFill>
                            <a:prstClr val="black"/>
                          </a:solidFill>
                          <a:latin typeface="Cambria Math" charset="0"/>
                          <a:ea typeface=""/>
                          <a:cs typeface="Helvetica Neue Light"/>
                        </a:rPr>
                        <m:t>𝑥</m:t>
                      </m:r>
                      <m:r>
                        <a:rPr lang="en-US" sz="3200" i="1">
                          <a:solidFill>
                            <a:prstClr val="black"/>
                          </a:solidFill>
                          <a:latin typeface="Cambria Math" charset="0"/>
                          <a:ea typeface=""/>
                          <a:cs typeface="Helvetica Neue Light"/>
                        </a:rPr>
                        <m:t> →  </m:t>
                      </m:r>
                      <m:r>
                        <a:rPr lang="en-US" sz="3200" i="1">
                          <a:solidFill>
                            <a:prstClr val="black"/>
                          </a:solidFill>
                          <a:latin typeface="Cambria Math" charset="0"/>
                          <a:ea typeface=""/>
                          <a:cs typeface="Helvetica Neue Light"/>
                        </a:rPr>
                        <m:t>𝑦</m:t>
                      </m:r>
                    </m:oMath>
                  </m:oMathPara>
                </a14:m>
                <a:endParaRPr lang="en-US" sz="3200" dirty="0">
                  <a:solidFill>
                    <a:prstClr val="black"/>
                  </a:solidFill>
                  <a:latin typeface="Helvetica Neue Light"/>
                  <a:ea typeface=""/>
                  <a:cs typeface="Helvetica Neue Light"/>
                </a:endParaRPr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5409" y="1022003"/>
                <a:ext cx="1416029" cy="49244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M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/>
              <p:cNvSpPr/>
              <p:nvPr/>
            </p:nvSpPr>
            <p:spPr>
              <a:xfrm>
                <a:off x="8814952" y="1022003"/>
                <a:ext cx="508088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solidFill>
                            <a:prstClr val="black"/>
                          </a:solidFill>
                          <a:latin typeface="Cambria Math" charset="0"/>
                          <a:ea typeface=""/>
                          <a:cs typeface="Helvetica Neue Light"/>
                        </a:rPr>
                        <m:t>𝑥</m:t>
                      </m:r>
                    </m:oMath>
                  </m:oMathPara>
                </a14:m>
                <a:endParaRPr lang="en-US" sz="2400" dirty="0">
                  <a:solidFill>
                    <a:prstClr val="black"/>
                  </a:solidFill>
                  <a:ea typeface=""/>
                  <a:cs typeface=""/>
                </a:endParaRPr>
              </a:p>
            </p:txBody>
          </p:sp>
        </mc:Choice>
        <mc:Fallback xmlns="">
          <p:sp>
            <p:nvSpPr>
              <p:cNvPr id="25" name="Rectangle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4952" y="1022003"/>
                <a:ext cx="508088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MY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8" name="Group 67"/>
          <p:cNvGrpSpPr/>
          <p:nvPr/>
        </p:nvGrpSpPr>
        <p:grpSpPr>
          <a:xfrm>
            <a:off x="1295146" y="1938975"/>
            <a:ext cx="3800820" cy="4428112"/>
            <a:chOff x="1295145" y="1938974"/>
            <a:chExt cx="3800819" cy="4428113"/>
          </a:xfrm>
        </p:grpSpPr>
        <p:cxnSp>
          <p:nvCxnSpPr>
            <p:cNvPr id="27" name="Straight Arrow Connector 26"/>
            <p:cNvCxnSpPr/>
            <p:nvPr/>
          </p:nvCxnSpPr>
          <p:spPr>
            <a:xfrm>
              <a:off x="1531091" y="1938974"/>
              <a:ext cx="3564873" cy="0"/>
            </a:xfrm>
            <a:prstGeom prst="straightConnector1">
              <a:avLst/>
            </a:prstGeom>
            <a:ln w="15875"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>
              <a:endCxn id="17" idx="1"/>
            </p:cNvCxnSpPr>
            <p:nvPr/>
          </p:nvCxnSpPr>
          <p:spPr>
            <a:xfrm flipV="1">
              <a:off x="2819042" y="2538290"/>
              <a:ext cx="2108617" cy="64352"/>
            </a:xfrm>
            <a:prstGeom prst="straightConnector1">
              <a:avLst/>
            </a:prstGeom>
            <a:ln w="15875"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>
              <a:endCxn id="20" idx="1"/>
            </p:cNvCxnSpPr>
            <p:nvPr/>
          </p:nvCxnSpPr>
          <p:spPr>
            <a:xfrm flipV="1">
              <a:off x="3809642" y="3137622"/>
              <a:ext cx="1025797" cy="289232"/>
            </a:xfrm>
            <a:prstGeom prst="straightConnector1">
              <a:avLst/>
            </a:prstGeom>
            <a:ln w="15875"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>
              <a:endCxn id="15" idx="1"/>
            </p:cNvCxnSpPr>
            <p:nvPr/>
          </p:nvCxnSpPr>
          <p:spPr>
            <a:xfrm>
              <a:off x="2514242" y="4050442"/>
              <a:ext cx="2534075" cy="1039032"/>
            </a:xfrm>
            <a:prstGeom prst="straightConnector1">
              <a:avLst/>
            </a:prstGeom>
            <a:ln w="15875"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>
              <a:endCxn id="16" idx="1"/>
            </p:cNvCxnSpPr>
            <p:nvPr/>
          </p:nvCxnSpPr>
          <p:spPr>
            <a:xfrm>
              <a:off x="1295145" y="4355242"/>
              <a:ext cx="3753172" cy="1399593"/>
            </a:xfrm>
            <a:prstGeom prst="straightConnector1">
              <a:avLst/>
            </a:prstGeom>
            <a:ln w="15875"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>
              <a:stCxn id="10" idx="3"/>
              <a:endCxn id="18" idx="1"/>
            </p:cNvCxnSpPr>
            <p:nvPr/>
          </p:nvCxnSpPr>
          <p:spPr>
            <a:xfrm flipV="1">
              <a:off x="1295502" y="3657684"/>
              <a:ext cx="3392510" cy="1323222"/>
            </a:xfrm>
            <a:prstGeom prst="straightConnector1">
              <a:avLst/>
            </a:prstGeom>
            <a:ln w="15875"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>
              <a:stCxn id="8" idx="3"/>
              <a:endCxn id="19" idx="1"/>
            </p:cNvCxnSpPr>
            <p:nvPr/>
          </p:nvCxnSpPr>
          <p:spPr>
            <a:xfrm flipV="1">
              <a:off x="3705562" y="4706905"/>
              <a:ext cx="1129877" cy="1153619"/>
            </a:xfrm>
            <a:prstGeom prst="straightConnector1">
              <a:avLst/>
            </a:prstGeom>
            <a:ln w="15875"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>
              <a:endCxn id="21" idx="1"/>
            </p:cNvCxnSpPr>
            <p:nvPr/>
          </p:nvCxnSpPr>
          <p:spPr>
            <a:xfrm flipV="1">
              <a:off x="2514242" y="4067835"/>
              <a:ext cx="2321197" cy="1001115"/>
            </a:xfrm>
            <a:prstGeom prst="straightConnector1">
              <a:avLst/>
            </a:prstGeom>
            <a:ln w="15875"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/>
            <p:cNvCxnSpPr>
              <a:endCxn id="22" idx="1"/>
            </p:cNvCxnSpPr>
            <p:nvPr/>
          </p:nvCxnSpPr>
          <p:spPr>
            <a:xfrm>
              <a:off x="2057043" y="6301822"/>
              <a:ext cx="2840778" cy="65265"/>
            </a:xfrm>
            <a:prstGeom prst="straightConnector1">
              <a:avLst/>
            </a:prstGeom>
            <a:ln w="15875"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/>
          <p:cNvGrpSpPr/>
          <p:nvPr/>
        </p:nvGrpSpPr>
        <p:grpSpPr>
          <a:xfrm>
            <a:off x="7063611" y="2007997"/>
            <a:ext cx="4584399" cy="4590395"/>
            <a:chOff x="7063611" y="2007997"/>
            <a:chExt cx="4584398" cy="4590394"/>
          </a:xfrm>
        </p:grpSpPr>
        <p:pic>
          <p:nvPicPr>
            <p:cNvPr id="56" name="Picture 55"/>
            <p:cNvPicPr>
              <a:picLocks noChangeAspect="1"/>
            </p:cNvPicPr>
            <p:nvPr/>
          </p:nvPicPr>
          <p:blipFill rotWithShape="1">
            <a:blip r:embed="rId3"/>
            <a:srcRect l="66061" t="50119"/>
            <a:stretch/>
          </p:blipFill>
          <p:spPr>
            <a:xfrm>
              <a:off x="7063611" y="3440066"/>
              <a:ext cx="925494" cy="930179"/>
            </a:xfrm>
            <a:prstGeom prst="rect">
              <a:avLst/>
            </a:prstGeom>
          </p:spPr>
        </p:pic>
        <p:pic>
          <p:nvPicPr>
            <p:cNvPr id="57" name="Picture 56"/>
            <p:cNvPicPr>
              <a:picLocks noChangeAspect="1"/>
            </p:cNvPicPr>
            <p:nvPr/>
          </p:nvPicPr>
          <p:blipFill rotWithShape="1">
            <a:blip r:embed="rId3"/>
            <a:srcRect r="67363" b="48929"/>
            <a:stretch/>
          </p:blipFill>
          <p:spPr>
            <a:xfrm>
              <a:off x="7079873" y="2007997"/>
              <a:ext cx="964557" cy="1032175"/>
            </a:xfrm>
            <a:prstGeom prst="rect">
              <a:avLst/>
            </a:prstGeom>
          </p:spPr>
        </p:pic>
        <p:pic>
          <p:nvPicPr>
            <p:cNvPr id="58" name="Picture 57"/>
            <p:cNvPicPr>
              <a:picLocks noChangeAspect="1"/>
            </p:cNvPicPr>
            <p:nvPr/>
          </p:nvPicPr>
          <p:blipFill rotWithShape="1">
            <a:blip r:embed="rId3"/>
            <a:srcRect l="33154" t="1561" r="34073" b="50515"/>
            <a:stretch/>
          </p:blipFill>
          <p:spPr>
            <a:xfrm>
              <a:off x="8661977" y="3109708"/>
              <a:ext cx="966197" cy="966197"/>
            </a:xfrm>
            <a:prstGeom prst="rect">
              <a:avLst/>
            </a:prstGeom>
          </p:spPr>
        </p:pic>
        <p:pic>
          <p:nvPicPr>
            <p:cNvPr id="59" name="Picture 58"/>
            <p:cNvPicPr>
              <a:picLocks noChangeAspect="1"/>
            </p:cNvPicPr>
            <p:nvPr/>
          </p:nvPicPr>
          <p:blipFill rotWithShape="1">
            <a:blip r:embed="rId8"/>
            <a:srcRect l="60395" t="-1053" r="20432" b="53376"/>
            <a:stretch/>
          </p:blipFill>
          <p:spPr>
            <a:xfrm>
              <a:off x="10668000" y="4389119"/>
              <a:ext cx="980009" cy="990011"/>
            </a:xfrm>
            <a:prstGeom prst="rect">
              <a:avLst/>
            </a:prstGeom>
          </p:spPr>
        </p:pic>
        <p:pic>
          <p:nvPicPr>
            <p:cNvPr id="60" name="Picture 59"/>
            <p:cNvPicPr>
              <a:picLocks noChangeAspect="1"/>
            </p:cNvPicPr>
            <p:nvPr/>
          </p:nvPicPr>
          <p:blipFill rotWithShape="1">
            <a:blip r:embed="rId8"/>
            <a:srcRect t="49474" r="81353"/>
            <a:stretch/>
          </p:blipFill>
          <p:spPr>
            <a:xfrm>
              <a:off x="8952103" y="2076832"/>
              <a:ext cx="853083" cy="939053"/>
            </a:xfrm>
            <a:prstGeom prst="rect">
              <a:avLst/>
            </a:prstGeom>
          </p:spPr>
        </p:pic>
        <p:pic>
          <p:nvPicPr>
            <p:cNvPr id="61" name="Picture 60"/>
            <p:cNvPicPr>
              <a:picLocks noChangeAspect="1"/>
            </p:cNvPicPr>
            <p:nvPr/>
          </p:nvPicPr>
          <p:blipFill rotWithShape="1">
            <a:blip r:embed="rId8"/>
            <a:srcRect l="79868" t="49150"/>
            <a:stretch/>
          </p:blipFill>
          <p:spPr>
            <a:xfrm>
              <a:off x="7545919" y="4467803"/>
              <a:ext cx="917446" cy="941432"/>
            </a:xfrm>
            <a:prstGeom prst="rect">
              <a:avLst/>
            </a:prstGeom>
          </p:spPr>
        </p:pic>
        <p:pic>
          <p:nvPicPr>
            <p:cNvPr id="62" name="Picture 61"/>
            <p:cNvPicPr>
              <a:picLocks noChangeAspect="1"/>
            </p:cNvPicPr>
            <p:nvPr/>
          </p:nvPicPr>
          <p:blipFill rotWithShape="1">
            <a:blip r:embed="rId5"/>
            <a:srcRect l="50297" t="50927" r="33001" b="1980"/>
            <a:stretch/>
          </p:blipFill>
          <p:spPr>
            <a:xfrm>
              <a:off x="10301046" y="2669857"/>
              <a:ext cx="934300" cy="879701"/>
            </a:xfrm>
            <a:prstGeom prst="rect">
              <a:avLst/>
            </a:prstGeom>
          </p:spPr>
        </p:pic>
        <p:pic>
          <p:nvPicPr>
            <p:cNvPr id="63" name="Picture 62"/>
            <p:cNvPicPr>
              <a:picLocks noChangeAspect="1"/>
            </p:cNvPicPr>
            <p:nvPr/>
          </p:nvPicPr>
          <p:blipFill rotWithShape="1">
            <a:blip r:embed="rId9"/>
            <a:srcRect r="83750" b="51852"/>
            <a:stretch/>
          </p:blipFill>
          <p:spPr>
            <a:xfrm>
              <a:off x="9012885" y="4471007"/>
              <a:ext cx="917861" cy="908123"/>
            </a:xfrm>
            <a:prstGeom prst="rect">
              <a:avLst/>
            </a:prstGeom>
          </p:spPr>
        </p:pic>
        <p:pic>
          <p:nvPicPr>
            <p:cNvPr id="64" name="Picture 63"/>
            <p:cNvPicPr>
              <a:picLocks noChangeAspect="1"/>
            </p:cNvPicPr>
            <p:nvPr/>
          </p:nvPicPr>
          <p:blipFill rotWithShape="1">
            <a:blip r:embed="rId9"/>
            <a:srcRect l="33132" t="50636" r="50680" b="-1"/>
            <a:stretch/>
          </p:blipFill>
          <p:spPr>
            <a:xfrm>
              <a:off x="8393515" y="5578836"/>
              <a:ext cx="1001293" cy="101955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2917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-156912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Supervised Learning vs Unsupervised Learning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6172200" y="1244944"/>
            <a:ext cx="0" cy="4968837"/>
          </a:xfrm>
          <a:prstGeom prst="line">
            <a:avLst/>
          </a:prstGeom>
          <a:noFill/>
          <a:ln w="25400" cap="flat">
            <a:solidFill>
              <a:srgbClr val="404040"/>
            </a:solidFill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66" name="Group 65"/>
          <p:cNvGrpSpPr/>
          <p:nvPr/>
        </p:nvGrpSpPr>
        <p:grpSpPr>
          <a:xfrm>
            <a:off x="370009" y="1649188"/>
            <a:ext cx="3335555" cy="5151969"/>
            <a:chOff x="370009" y="1649186"/>
            <a:chExt cx="3335555" cy="5151969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3"/>
            <a:srcRect l="66061" t="50119"/>
            <a:stretch/>
          </p:blipFill>
          <p:spPr>
            <a:xfrm>
              <a:off x="370009" y="3444864"/>
              <a:ext cx="925494" cy="930179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/>
            <a:srcRect r="67363" b="48929"/>
            <a:stretch/>
          </p:blipFill>
          <p:spPr>
            <a:xfrm>
              <a:off x="419595" y="1649186"/>
              <a:ext cx="964557" cy="1032175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/>
            <a:srcRect l="33154" t="1561" r="34073" b="50515"/>
            <a:stretch/>
          </p:blipFill>
          <p:spPr>
            <a:xfrm>
              <a:off x="1494115" y="3152094"/>
              <a:ext cx="966197" cy="966197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4"/>
            <a:srcRect l="60395" t="-1053" r="20432" b="53376"/>
            <a:stretch/>
          </p:blipFill>
          <p:spPr>
            <a:xfrm>
              <a:off x="2725555" y="5365516"/>
              <a:ext cx="980009" cy="990011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4"/>
            <a:srcRect t="49474" r="81353"/>
            <a:stretch/>
          </p:blipFill>
          <p:spPr>
            <a:xfrm>
              <a:off x="1784241" y="2119218"/>
              <a:ext cx="853083" cy="939053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4"/>
            <a:srcRect l="79868" t="49150"/>
            <a:stretch/>
          </p:blipFill>
          <p:spPr>
            <a:xfrm>
              <a:off x="378057" y="4510189"/>
              <a:ext cx="917446" cy="941432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5"/>
            <a:srcRect l="50297" t="50927" r="33001" b="1980"/>
            <a:stretch/>
          </p:blipFill>
          <p:spPr>
            <a:xfrm>
              <a:off x="2753549" y="2911646"/>
              <a:ext cx="934300" cy="879701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5"/>
            <a:srcRect r="83750" b="51852"/>
            <a:stretch/>
          </p:blipFill>
          <p:spPr>
            <a:xfrm>
              <a:off x="1531091" y="4593195"/>
              <a:ext cx="917861" cy="908123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5"/>
            <a:srcRect l="33132" t="50636" r="50680" b="-1"/>
            <a:stretch/>
          </p:blipFill>
          <p:spPr>
            <a:xfrm>
              <a:off x="881059" y="5781600"/>
              <a:ext cx="1001293" cy="1019555"/>
            </a:xfrm>
            <a:prstGeom prst="rect">
              <a:avLst/>
            </a:prstGeom>
          </p:spPr>
        </p:pic>
      </p:grpSp>
      <p:grpSp>
        <p:nvGrpSpPr>
          <p:cNvPr id="67" name="Group 66"/>
          <p:cNvGrpSpPr/>
          <p:nvPr/>
        </p:nvGrpSpPr>
        <p:grpSpPr>
          <a:xfrm>
            <a:off x="4688372" y="1754310"/>
            <a:ext cx="990393" cy="4755566"/>
            <a:chOff x="4688371" y="1754309"/>
            <a:chExt cx="990393" cy="4755565"/>
          </a:xfrm>
        </p:grpSpPr>
        <p:sp>
          <p:nvSpPr>
            <p:cNvPr id="14" name="TextBox 13"/>
            <p:cNvSpPr txBox="1"/>
            <p:nvPr/>
          </p:nvSpPr>
          <p:spPr>
            <a:xfrm>
              <a:off x="5211972" y="1754309"/>
              <a:ext cx="466792" cy="4616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algn="l" rtl="0" latinLnBrk="1" hangingPunct="0"/>
              <a:r>
                <a:rPr lang="en-US" sz="2400" dirty="0">
                  <a:solidFill>
                    <a:srgbClr val="7030A0"/>
                  </a:solidFill>
                </a:rPr>
                <a:t>cat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048676" y="4770599"/>
              <a:ext cx="466792" cy="4616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algn="l" rtl="0" latinLnBrk="1" hangingPunct="0"/>
              <a:r>
                <a:rPr lang="en-US" sz="2400">
                  <a:solidFill>
                    <a:srgbClr val="7030A0"/>
                  </a:solidFill>
                </a:rPr>
                <a:t>cat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048676" y="5435959"/>
              <a:ext cx="466792" cy="4616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algn="l" rtl="0" latinLnBrk="1" hangingPunct="0"/>
              <a:r>
                <a:rPr lang="en-US" sz="2400" dirty="0">
                  <a:solidFill>
                    <a:srgbClr val="7030A0"/>
                  </a:solidFill>
                </a:rPr>
                <a:t>cat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928018" y="2219416"/>
              <a:ext cx="560408" cy="4616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algn="l" rtl="0" latinLnBrk="1" hangingPunct="0"/>
              <a:r>
                <a:rPr lang="en-US" sz="2400">
                  <a:solidFill>
                    <a:srgbClr val="C00000"/>
                  </a:solidFill>
                </a:rPr>
                <a:t>dog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4688371" y="3338810"/>
              <a:ext cx="560408" cy="4616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algn="l" rtl="0" latinLnBrk="1" hangingPunct="0"/>
              <a:r>
                <a:rPr lang="en-US" sz="2400">
                  <a:solidFill>
                    <a:srgbClr val="C00000"/>
                  </a:solidFill>
                </a:rPr>
                <a:t>dog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835798" y="4388029"/>
              <a:ext cx="560408" cy="4616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algn="l" rtl="0" latinLnBrk="1" hangingPunct="0"/>
              <a:r>
                <a:rPr lang="en-US" sz="2400">
                  <a:solidFill>
                    <a:srgbClr val="C00000"/>
                  </a:solidFill>
                </a:rPr>
                <a:t>dog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4835798" y="2818748"/>
              <a:ext cx="663000" cy="4616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algn="l" rtl="0" latinLnBrk="1" hangingPunct="0"/>
              <a:r>
                <a:rPr lang="en-US" sz="2400" dirty="0">
                  <a:solidFill>
                    <a:srgbClr val="0070C0"/>
                  </a:solidFill>
                </a:rPr>
                <a:t>bear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835798" y="3748961"/>
              <a:ext cx="663000" cy="4616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algn="l" rtl="0" latinLnBrk="1" hangingPunct="0"/>
              <a:r>
                <a:rPr lang="en-US" sz="2400">
                  <a:solidFill>
                    <a:srgbClr val="0070C0"/>
                  </a:solidFill>
                </a:rPr>
                <a:t>bear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898180" y="6048211"/>
              <a:ext cx="663000" cy="4616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algn="l" rtl="0" latinLnBrk="1" hangingPunct="0"/>
              <a:r>
                <a:rPr lang="en-US" sz="2400">
                  <a:solidFill>
                    <a:srgbClr val="0070C0"/>
                  </a:solidFill>
                </a:rPr>
                <a:t>bear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2265409" y="1022003"/>
                <a:ext cx="1416029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solidFill>
                            <a:prstClr val="black"/>
                          </a:solidFill>
                          <a:latin typeface="Cambria Math" charset="0"/>
                          <a:ea typeface=""/>
                          <a:cs typeface="Helvetica Neue Light"/>
                        </a:rPr>
                        <m:t>𝑥</m:t>
                      </m:r>
                      <m:r>
                        <a:rPr lang="en-US" sz="3200" i="1">
                          <a:solidFill>
                            <a:prstClr val="black"/>
                          </a:solidFill>
                          <a:latin typeface="Cambria Math" charset="0"/>
                          <a:ea typeface=""/>
                          <a:cs typeface="Helvetica Neue Light"/>
                        </a:rPr>
                        <m:t> →  </m:t>
                      </m:r>
                      <m:r>
                        <a:rPr lang="en-US" sz="3200" i="1">
                          <a:solidFill>
                            <a:prstClr val="black"/>
                          </a:solidFill>
                          <a:latin typeface="Cambria Math" charset="0"/>
                          <a:ea typeface=""/>
                          <a:cs typeface="Helvetica Neue Light"/>
                        </a:rPr>
                        <m:t>𝑦</m:t>
                      </m:r>
                    </m:oMath>
                  </m:oMathPara>
                </a14:m>
                <a:endParaRPr lang="en-US" sz="3200" dirty="0">
                  <a:solidFill>
                    <a:prstClr val="black"/>
                  </a:solidFill>
                  <a:latin typeface="Helvetica Neue Light"/>
                  <a:ea typeface=""/>
                  <a:cs typeface="Helvetica Neue Light"/>
                </a:endParaRPr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5409" y="1022003"/>
                <a:ext cx="1416029" cy="49244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M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/>
              <p:cNvSpPr/>
              <p:nvPr/>
            </p:nvSpPr>
            <p:spPr>
              <a:xfrm>
                <a:off x="8814952" y="1022003"/>
                <a:ext cx="508088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solidFill>
                            <a:prstClr val="black"/>
                          </a:solidFill>
                          <a:latin typeface="Cambria Math" charset="0"/>
                          <a:ea typeface=""/>
                          <a:cs typeface="Helvetica Neue Light"/>
                        </a:rPr>
                        <m:t>𝑥</m:t>
                      </m:r>
                    </m:oMath>
                  </m:oMathPara>
                </a14:m>
                <a:endParaRPr lang="en-US" sz="2400" dirty="0">
                  <a:solidFill>
                    <a:prstClr val="black"/>
                  </a:solidFill>
                  <a:ea typeface=""/>
                  <a:cs typeface=""/>
                </a:endParaRPr>
              </a:p>
            </p:txBody>
          </p:sp>
        </mc:Choice>
        <mc:Fallback xmlns="">
          <p:sp>
            <p:nvSpPr>
              <p:cNvPr id="25" name="Rectangle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4952" y="1022003"/>
                <a:ext cx="508088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MY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8" name="Group 67"/>
          <p:cNvGrpSpPr/>
          <p:nvPr/>
        </p:nvGrpSpPr>
        <p:grpSpPr>
          <a:xfrm>
            <a:off x="1295503" y="1938975"/>
            <a:ext cx="3800463" cy="4340070"/>
            <a:chOff x="1295502" y="1938974"/>
            <a:chExt cx="3800462" cy="4340071"/>
          </a:xfrm>
        </p:grpSpPr>
        <p:cxnSp>
          <p:nvCxnSpPr>
            <p:cNvPr id="27" name="Straight Arrow Connector 26"/>
            <p:cNvCxnSpPr/>
            <p:nvPr/>
          </p:nvCxnSpPr>
          <p:spPr>
            <a:xfrm>
              <a:off x="1531091" y="1938974"/>
              <a:ext cx="3564873" cy="0"/>
            </a:xfrm>
            <a:prstGeom prst="straightConnector1">
              <a:avLst/>
            </a:prstGeom>
            <a:ln w="15875"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>
              <a:endCxn id="17" idx="1"/>
            </p:cNvCxnSpPr>
            <p:nvPr/>
          </p:nvCxnSpPr>
          <p:spPr>
            <a:xfrm flipV="1">
              <a:off x="2819400" y="2450248"/>
              <a:ext cx="2108617" cy="64352"/>
            </a:xfrm>
            <a:prstGeom prst="straightConnector1">
              <a:avLst/>
            </a:prstGeom>
            <a:ln w="15875"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>
              <a:endCxn id="20" idx="1"/>
            </p:cNvCxnSpPr>
            <p:nvPr/>
          </p:nvCxnSpPr>
          <p:spPr>
            <a:xfrm flipV="1">
              <a:off x="3810000" y="3049580"/>
              <a:ext cx="1025797" cy="289232"/>
            </a:xfrm>
            <a:prstGeom prst="straightConnector1">
              <a:avLst/>
            </a:prstGeom>
            <a:ln w="15875"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>
              <a:endCxn id="15" idx="1"/>
            </p:cNvCxnSpPr>
            <p:nvPr/>
          </p:nvCxnSpPr>
          <p:spPr>
            <a:xfrm>
              <a:off x="2514600" y="3962400"/>
              <a:ext cx="2534075" cy="1039032"/>
            </a:xfrm>
            <a:prstGeom prst="straightConnector1">
              <a:avLst/>
            </a:prstGeom>
            <a:ln w="15875"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>
              <a:endCxn id="16" idx="1"/>
            </p:cNvCxnSpPr>
            <p:nvPr/>
          </p:nvCxnSpPr>
          <p:spPr>
            <a:xfrm>
              <a:off x="1295503" y="4267200"/>
              <a:ext cx="3753172" cy="1399593"/>
            </a:xfrm>
            <a:prstGeom prst="straightConnector1">
              <a:avLst/>
            </a:prstGeom>
            <a:ln w="15875"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>
              <a:stCxn id="10" idx="3"/>
              <a:endCxn id="18" idx="1"/>
            </p:cNvCxnSpPr>
            <p:nvPr/>
          </p:nvCxnSpPr>
          <p:spPr>
            <a:xfrm flipV="1">
              <a:off x="1295502" y="3569642"/>
              <a:ext cx="3392868" cy="1411264"/>
            </a:xfrm>
            <a:prstGeom prst="straightConnector1">
              <a:avLst/>
            </a:prstGeom>
            <a:ln w="15875"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>
              <a:stCxn id="8" idx="3"/>
              <a:endCxn id="19" idx="1"/>
            </p:cNvCxnSpPr>
            <p:nvPr/>
          </p:nvCxnSpPr>
          <p:spPr>
            <a:xfrm flipV="1">
              <a:off x="3705562" y="4618863"/>
              <a:ext cx="1130235" cy="1241661"/>
            </a:xfrm>
            <a:prstGeom prst="straightConnector1">
              <a:avLst/>
            </a:prstGeom>
            <a:ln w="15875"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>
              <a:endCxn id="21" idx="1"/>
            </p:cNvCxnSpPr>
            <p:nvPr/>
          </p:nvCxnSpPr>
          <p:spPr>
            <a:xfrm flipV="1">
              <a:off x="2514600" y="3979793"/>
              <a:ext cx="2321197" cy="1001115"/>
            </a:xfrm>
            <a:prstGeom prst="straightConnector1">
              <a:avLst/>
            </a:prstGeom>
            <a:ln w="15875"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/>
            <p:cNvCxnSpPr>
              <a:endCxn id="22" idx="1"/>
            </p:cNvCxnSpPr>
            <p:nvPr/>
          </p:nvCxnSpPr>
          <p:spPr>
            <a:xfrm>
              <a:off x="2057401" y="6213780"/>
              <a:ext cx="2840778" cy="65265"/>
            </a:xfrm>
            <a:prstGeom prst="straightConnector1">
              <a:avLst/>
            </a:prstGeom>
            <a:ln w="15875"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6" name="Picture 55"/>
          <p:cNvPicPr>
            <a:picLocks noChangeAspect="1"/>
          </p:cNvPicPr>
          <p:nvPr/>
        </p:nvPicPr>
        <p:blipFill rotWithShape="1">
          <a:blip r:embed="rId3"/>
          <a:srcRect l="66061" t="50119"/>
          <a:stretch/>
        </p:blipFill>
        <p:spPr>
          <a:xfrm>
            <a:off x="6600865" y="3152095"/>
            <a:ext cx="925495" cy="930179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 rotWithShape="1">
          <a:blip r:embed="rId3"/>
          <a:srcRect r="67363" b="48929"/>
          <a:stretch/>
        </p:blipFill>
        <p:spPr>
          <a:xfrm>
            <a:off x="6691474" y="1998514"/>
            <a:ext cx="964557" cy="1032175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 rotWithShape="1">
          <a:blip r:embed="rId3"/>
          <a:srcRect l="33154" t="1561" r="34073" b="50515"/>
          <a:stretch/>
        </p:blipFill>
        <p:spPr>
          <a:xfrm>
            <a:off x="7753526" y="2741944"/>
            <a:ext cx="966197" cy="966197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 rotWithShape="1">
          <a:blip r:embed="rId8"/>
          <a:srcRect l="60395" t="-1053" r="20432" b="53376"/>
          <a:stretch/>
        </p:blipFill>
        <p:spPr>
          <a:xfrm>
            <a:off x="9871361" y="3092263"/>
            <a:ext cx="980009" cy="990011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 rotWithShape="1">
          <a:blip r:embed="rId8"/>
          <a:srcRect t="49474" r="81353"/>
          <a:stretch/>
        </p:blipFill>
        <p:spPr>
          <a:xfrm>
            <a:off x="9814917" y="2000624"/>
            <a:ext cx="853083" cy="939053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 rotWithShape="1">
          <a:blip r:embed="rId8"/>
          <a:srcRect l="79868" t="49150"/>
          <a:stretch/>
        </p:blipFill>
        <p:spPr>
          <a:xfrm>
            <a:off x="10845750" y="2353297"/>
            <a:ext cx="917447" cy="941432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 rotWithShape="1">
          <a:blip r:embed="rId5"/>
          <a:srcRect l="50297" t="50927" r="33001" b="1980"/>
          <a:stretch/>
        </p:blipFill>
        <p:spPr>
          <a:xfrm>
            <a:off x="7417999" y="5314796"/>
            <a:ext cx="934300" cy="879701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 rotWithShape="1">
          <a:blip r:embed="rId5"/>
          <a:srcRect r="83750" b="51852"/>
          <a:stretch/>
        </p:blipFill>
        <p:spPr>
          <a:xfrm>
            <a:off x="8393516" y="4593196"/>
            <a:ext cx="917861" cy="908123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 rotWithShape="1">
          <a:blip r:embed="rId5"/>
          <a:srcRect l="33132" t="50636" r="50680" b="-1"/>
          <a:stretch/>
        </p:blipFill>
        <p:spPr>
          <a:xfrm>
            <a:off x="8828196" y="5599160"/>
            <a:ext cx="1001293" cy="1019555"/>
          </a:xfrm>
          <a:prstGeom prst="rect">
            <a:avLst/>
          </a:prstGeom>
        </p:spPr>
      </p:pic>
      <p:cxnSp>
        <p:nvCxnSpPr>
          <p:cNvPr id="24" name="Straight Connector 23"/>
          <p:cNvCxnSpPr/>
          <p:nvPr/>
        </p:nvCxnSpPr>
        <p:spPr>
          <a:xfrm>
            <a:off x="8915400" y="1938975"/>
            <a:ext cx="395976" cy="1970979"/>
          </a:xfrm>
          <a:prstGeom prst="line">
            <a:avLst/>
          </a:prstGeom>
          <a:ln w="22225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flipV="1">
            <a:off x="7007723" y="3885247"/>
            <a:ext cx="2315317" cy="909763"/>
          </a:xfrm>
          <a:prstGeom prst="line">
            <a:avLst/>
          </a:prstGeom>
          <a:ln w="22225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H="1" flipV="1">
            <a:off x="9311377" y="3909953"/>
            <a:ext cx="1648873" cy="1404843"/>
          </a:xfrm>
          <a:prstGeom prst="line">
            <a:avLst/>
          </a:prstGeom>
          <a:ln w="22225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8826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9562" y="81973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Supervised Learning vs Unsupervised Learning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6172200" y="1244944"/>
            <a:ext cx="0" cy="4968837"/>
          </a:xfrm>
          <a:prstGeom prst="line">
            <a:avLst/>
          </a:prstGeom>
          <a:noFill/>
          <a:ln w="25400" cap="flat">
            <a:solidFill>
              <a:srgbClr val="404040"/>
            </a:solidFill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66" name="Group 65"/>
          <p:cNvGrpSpPr/>
          <p:nvPr/>
        </p:nvGrpSpPr>
        <p:grpSpPr>
          <a:xfrm>
            <a:off x="370009" y="1649188"/>
            <a:ext cx="3335555" cy="5151969"/>
            <a:chOff x="370009" y="1649186"/>
            <a:chExt cx="3335555" cy="5151969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3"/>
            <a:srcRect l="66061" t="50119"/>
            <a:stretch/>
          </p:blipFill>
          <p:spPr>
            <a:xfrm>
              <a:off x="370009" y="3444864"/>
              <a:ext cx="925494" cy="930179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/>
            <a:srcRect r="67363" b="48929"/>
            <a:stretch/>
          </p:blipFill>
          <p:spPr>
            <a:xfrm>
              <a:off x="419595" y="1649186"/>
              <a:ext cx="964557" cy="1032175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/>
            <a:srcRect l="33154" t="1561" r="34073" b="50515"/>
            <a:stretch/>
          </p:blipFill>
          <p:spPr>
            <a:xfrm>
              <a:off x="1494115" y="3152094"/>
              <a:ext cx="966197" cy="966197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4"/>
            <a:srcRect l="60395" t="-1053" r="20432" b="53376"/>
            <a:stretch/>
          </p:blipFill>
          <p:spPr>
            <a:xfrm>
              <a:off x="2725555" y="5365516"/>
              <a:ext cx="980009" cy="990011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4"/>
            <a:srcRect t="49474" r="81353"/>
            <a:stretch/>
          </p:blipFill>
          <p:spPr>
            <a:xfrm>
              <a:off x="1784241" y="2119218"/>
              <a:ext cx="853083" cy="939053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4"/>
            <a:srcRect l="79868" t="49150"/>
            <a:stretch/>
          </p:blipFill>
          <p:spPr>
            <a:xfrm>
              <a:off x="378057" y="4510189"/>
              <a:ext cx="917446" cy="941432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5"/>
            <a:srcRect l="50297" t="50927" r="33001" b="1980"/>
            <a:stretch/>
          </p:blipFill>
          <p:spPr>
            <a:xfrm>
              <a:off x="2753549" y="2911646"/>
              <a:ext cx="934300" cy="879701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5"/>
            <a:srcRect r="83750" b="51852"/>
            <a:stretch/>
          </p:blipFill>
          <p:spPr>
            <a:xfrm>
              <a:off x="1531091" y="4593195"/>
              <a:ext cx="917861" cy="908123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5"/>
            <a:srcRect l="33132" t="50636" r="50680" b="-1"/>
            <a:stretch/>
          </p:blipFill>
          <p:spPr>
            <a:xfrm>
              <a:off x="881059" y="5781600"/>
              <a:ext cx="1001293" cy="1019555"/>
            </a:xfrm>
            <a:prstGeom prst="rect">
              <a:avLst/>
            </a:prstGeom>
          </p:spPr>
        </p:pic>
      </p:grpSp>
      <p:grpSp>
        <p:nvGrpSpPr>
          <p:cNvPr id="67" name="Group 66"/>
          <p:cNvGrpSpPr/>
          <p:nvPr/>
        </p:nvGrpSpPr>
        <p:grpSpPr>
          <a:xfrm>
            <a:off x="4688372" y="1754310"/>
            <a:ext cx="990393" cy="4755566"/>
            <a:chOff x="4688371" y="1754309"/>
            <a:chExt cx="990393" cy="4755565"/>
          </a:xfrm>
        </p:grpSpPr>
        <p:sp>
          <p:nvSpPr>
            <p:cNvPr id="14" name="TextBox 13"/>
            <p:cNvSpPr txBox="1"/>
            <p:nvPr/>
          </p:nvSpPr>
          <p:spPr>
            <a:xfrm>
              <a:off x="5211972" y="1754309"/>
              <a:ext cx="466792" cy="4616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algn="l" rtl="0" latinLnBrk="1" hangingPunct="0"/>
              <a:r>
                <a:rPr lang="en-US" sz="2400" dirty="0">
                  <a:solidFill>
                    <a:srgbClr val="7030A0"/>
                  </a:solidFill>
                </a:rPr>
                <a:t>cat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048676" y="4770599"/>
              <a:ext cx="466792" cy="4616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algn="l" rtl="0" latinLnBrk="1" hangingPunct="0"/>
              <a:r>
                <a:rPr lang="en-US" sz="2400">
                  <a:solidFill>
                    <a:srgbClr val="7030A0"/>
                  </a:solidFill>
                </a:rPr>
                <a:t>cat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048676" y="5435959"/>
              <a:ext cx="466792" cy="4616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algn="l" rtl="0" latinLnBrk="1" hangingPunct="0"/>
              <a:r>
                <a:rPr lang="en-US" sz="2400" dirty="0">
                  <a:solidFill>
                    <a:srgbClr val="7030A0"/>
                  </a:solidFill>
                </a:rPr>
                <a:t>cat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928018" y="2219416"/>
              <a:ext cx="560408" cy="4616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algn="l" rtl="0" latinLnBrk="1" hangingPunct="0"/>
              <a:r>
                <a:rPr lang="en-US" sz="2400">
                  <a:solidFill>
                    <a:srgbClr val="C00000"/>
                  </a:solidFill>
                </a:rPr>
                <a:t>dog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4688371" y="3338810"/>
              <a:ext cx="560408" cy="4616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algn="l" rtl="0" latinLnBrk="1" hangingPunct="0"/>
              <a:r>
                <a:rPr lang="en-US" sz="2400">
                  <a:solidFill>
                    <a:srgbClr val="C00000"/>
                  </a:solidFill>
                </a:rPr>
                <a:t>dog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835798" y="4388029"/>
              <a:ext cx="560408" cy="4616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algn="l" rtl="0" latinLnBrk="1" hangingPunct="0"/>
              <a:r>
                <a:rPr lang="en-US" sz="2400">
                  <a:solidFill>
                    <a:srgbClr val="C00000"/>
                  </a:solidFill>
                </a:rPr>
                <a:t>dog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4835798" y="2818748"/>
              <a:ext cx="663000" cy="4616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algn="l" rtl="0" latinLnBrk="1" hangingPunct="0"/>
              <a:r>
                <a:rPr lang="en-US" sz="2400" dirty="0">
                  <a:solidFill>
                    <a:srgbClr val="0070C0"/>
                  </a:solidFill>
                </a:rPr>
                <a:t>bear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835798" y="3748961"/>
              <a:ext cx="663000" cy="4616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algn="l" rtl="0" latinLnBrk="1" hangingPunct="0"/>
              <a:r>
                <a:rPr lang="en-US" sz="2400">
                  <a:solidFill>
                    <a:srgbClr val="0070C0"/>
                  </a:solidFill>
                </a:rPr>
                <a:t>bear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898180" y="6048211"/>
              <a:ext cx="663000" cy="4616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algn="l" rtl="0" latinLnBrk="1" hangingPunct="0"/>
              <a:r>
                <a:rPr lang="en-US" sz="2400">
                  <a:solidFill>
                    <a:srgbClr val="0070C0"/>
                  </a:solidFill>
                </a:rPr>
                <a:t>bear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2265409" y="1022003"/>
                <a:ext cx="1416029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solidFill>
                            <a:prstClr val="black"/>
                          </a:solidFill>
                          <a:latin typeface="Cambria Math" charset="0"/>
                          <a:ea typeface=""/>
                          <a:cs typeface="Helvetica Neue Light"/>
                        </a:rPr>
                        <m:t>𝑥</m:t>
                      </m:r>
                      <m:r>
                        <a:rPr lang="en-US" sz="3200" i="1">
                          <a:solidFill>
                            <a:prstClr val="black"/>
                          </a:solidFill>
                          <a:latin typeface="Cambria Math" charset="0"/>
                          <a:ea typeface=""/>
                          <a:cs typeface="Helvetica Neue Light"/>
                        </a:rPr>
                        <m:t> →  </m:t>
                      </m:r>
                      <m:r>
                        <a:rPr lang="en-US" sz="3200" i="1">
                          <a:solidFill>
                            <a:prstClr val="black"/>
                          </a:solidFill>
                          <a:latin typeface="Cambria Math" charset="0"/>
                          <a:ea typeface=""/>
                          <a:cs typeface="Helvetica Neue Light"/>
                        </a:rPr>
                        <m:t>𝑦</m:t>
                      </m:r>
                    </m:oMath>
                  </m:oMathPara>
                </a14:m>
                <a:endParaRPr lang="en-US" sz="3200" dirty="0">
                  <a:solidFill>
                    <a:prstClr val="black"/>
                  </a:solidFill>
                  <a:latin typeface="Helvetica Neue Light"/>
                  <a:ea typeface=""/>
                  <a:cs typeface="Helvetica Neue Light"/>
                </a:endParaRPr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5409" y="1022003"/>
                <a:ext cx="1416029" cy="49244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M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/>
              <p:cNvSpPr/>
              <p:nvPr/>
            </p:nvSpPr>
            <p:spPr>
              <a:xfrm>
                <a:off x="8814952" y="1022003"/>
                <a:ext cx="508088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solidFill>
                            <a:prstClr val="black"/>
                          </a:solidFill>
                          <a:latin typeface="Cambria Math" charset="0"/>
                          <a:ea typeface=""/>
                          <a:cs typeface="Helvetica Neue Light"/>
                        </a:rPr>
                        <m:t>𝑥</m:t>
                      </m:r>
                    </m:oMath>
                  </m:oMathPara>
                </a14:m>
                <a:endParaRPr lang="en-US" sz="2400" dirty="0">
                  <a:solidFill>
                    <a:prstClr val="black"/>
                  </a:solidFill>
                  <a:ea typeface=""/>
                  <a:cs typeface=""/>
                </a:endParaRPr>
              </a:p>
            </p:txBody>
          </p:sp>
        </mc:Choice>
        <mc:Fallback xmlns="">
          <p:sp>
            <p:nvSpPr>
              <p:cNvPr id="25" name="Rectangle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4952" y="1022003"/>
                <a:ext cx="508088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MY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8" name="Group 67"/>
          <p:cNvGrpSpPr/>
          <p:nvPr/>
        </p:nvGrpSpPr>
        <p:grpSpPr>
          <a:xfrm>
            <a:off x="1295503" y="1938975"/>
            <a:ext cx="3800463" cy="4340070"/>
            <a:chOff x="1295502" y="1938974"/>
            <a:chExt cx="3800462" cy="4340071"/>
          </a:xfrm>
        </p:grpSpPr>
        <p:cxnSp>
          <p:nvCxnSpPr>
            <p:cNvPr id="27" name="Straight Arrow Connector 26"/>
            <p:cNvCxnSpPr/>
            <p:nvPr/>
          </p:nvCxnSpPr>
          <p:spPr>
            <a:xfrm>
              <a:off x="1531091" y="1938974"/>
              <a:ext cx="3564873" cy="0"/>
            </a:xfrm>
            <a:prstGeom prst="straightConnector1">
              <a:avLst/>
            </a:prstGeom>
            <a:ln w="15875"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>
              <a:endCxn id="17" idx="1"/>
            </p:cNvCxnSpPr>
            <p:nvPr/>
          </p:nvCxnSpPr>
          <p:spPr>
            <a:xfrm flipV="1">
              <a:off x="2819400" y="2450248"/>
              <a:ext cx="2108617" cy="64352"/>
            </a:xfrm>
            <a:prstGeom prst="straightConnector1">
              <a:avLst/>
            </a:prstGeom>
            <a:ln w="15875"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>
              <a:endCxn id="20" idx="1"/>
            </p:cNvCxnSpPr>
            <p:nvPr/>
          </p:nvCxnSpPr>
          <p:spPr>
            <a:xfrm flipV="1">
              <a:off x="3810000" y="3049580"/>
              <a:ext cx="1025797" cy="289232"/>
            </a:xfrm>
            <a:prstGeom prst="straightConnector1">
              <a:avLst/>
            </a:prstGeom>
            <a:ln w="15875"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>
              <a:endCxn id="15" idx="1"/>
            </p:cNvCxnSpPr>
            <p:nvPr/>
          </p:nvCxnSpPr>
          <p:spPr>
            <a:xfrm>
              <a:off x="2514600" y="3962400"/>
              <a:ext cx="2534075" cy="1039032"/>
            </a:xfrm>
            <a:prstGeom prst="straightConnector1">
              <a:avLst/>
            </a:prstGeom>
            <a:ln w="15875"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>
              <a:endCxn id="16" idx="1"/>
            </p:cNvCxnSpPr>
            <p:nvPr/>
          </p:nvCxnSpPr>
          <p:spPr>
            <a:xfrm>
              <a:off x="1295503" y="4267200"/>
              <a:ext cx="3753172" cy="1399593"/>
            </a:xfrm>
            <a:prstGeom prst="straightConnector1">
              <a:avLst/>
            </a:prstGeom>
            <a:ln w="15875"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>
              <a:stCxn id="10" idx="3"/>
              <a:endCxn id="18" idx="1"/>
            </p:cNvCxnSpPr>
            <p:nvPr/>
          </p:nvCxnSpPr>
          <p:spPr>
            <a:xfrm flipV="1">
              <a:off x="1295502" y="3569642"/>
              <a:ext cx="3392868" cy="1411264"/>
            </a:xfrm>
            <a:prstGeom prst="straightConnector1">
              <a:avLst/>
            </a:prstGeom>
            <a:ln w="15875"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>
              <a:stCxn id="8" idx="3"/>
              <a:endCxn id="19" idx="1"/>
            </p:cNvCxnSpPr>
            <p:nvPr/>
          </p:nvCxnSpPr>
          <p:spPr>
            <a:xfrm flipV="1">
              <a:off x="3705562" y="4618863"/>
              <a:ext cx="1130235" cy="1241661"/>
            </a:xfrm>
            <a:prstGeom prst="straightConnector1">
              <a:avLst/>
            </a:prstGeom>
            <a:ln w="15875"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>
              <a:endCxn id="21" idx="1"/>
            </p:cNvCxnSpPr>
            <p:nvPr/>
          </p:nvCxnSpPr>
          <p:spPr>
            <a:xfrm flipV="1">
              <a:off x="2514600" y="3979793"/>
              <a:ext cx="2321197" cy="1001115"/>
            </a:xfrm>
            <a:prstGeom prst="straightConnector1">
              <a:avLst/>
            </a:prstGeom>
            <a:ln w="15875"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/>
            <p:cNvCxnSpPr>
              <a:endCxn id="22" idx="1"/>
            </p:cNvCxnSpPr>
            <p:nvPr/>
          </p:nvCxnSpPr>
          <p:spPr>
            <a:xfrm>
              <a:off x="2057401" y="6213780"/>
              <a:ext cx="2840778" cy="65265"/>
            </a:xfrm>
            <a:prstGeom prst="straightConnector1">
              <a:avLst/>
            </a:prstGeom>
            <a:ln w="15875"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6" name="Picture 55"/>
          <p:cNvPicPr>
            <a:picLocks noChangeAspect="1"/>
          </p:cNvPicPr>
          <p:nvPr/>
        </p:nvPicPr>
        <p:blipFill rotWithShape="1">
          <a:blip r:embed="rId3"/>
          <a:srcRect l="66061" t="50119"/>
          <a:stretch/>
        </p:blipFill>
        <p:spPr>
          <a:xfrm>
            <a:off x="9161099" y="5316511"/>
            <a:ext cx="925495" cy="930179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 rotWithShape="1">
          <a:blip r:embed="rId3"/>
          <a:srcRect r="67363" b="48929"/>
          <a:stretch/>
        </p:blipFill>
        <p:spPr>
          <a:xfrm>
            <a:off x="10295592" y="3625082"/>
            <a:ext cx="964557" cy="1032175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 rotWithShape="1">
          <a:blip r:embed="rId3"/>
          <a:srcRect l="33154" t="1561" r="34073" b="50515"/>
          <a:stretch/>
        </p:blipFill>
        <p:spPr>
          <a:xfrm>
            <a:off x="7962682" y="2752952"/>
            <a:ext cx="966197" cy="966197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 rotWithShape="1">
          <a:blip r:embed="rId4"/>
          <a:srcRect l="60395" t="-1053" r="20432" b="53376"/>
          <a:stretch/>
        </p:blipFill>
        <p:spPr>
          <a:xfrm>
            <a:off x="6835697" y="1975145"/>
            <a:ext cx="980009" cy="990011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 rotWithShape="1">
          <a:blip r:embed="rId4"/>
          <a:srcRect t="49474" r="81353"/>
          <a:stretch/>
        </p:blipFill>
        <p:spPr>
          <a:xfrm>
            <a:off x="9296360" y="2343811"/>
            <a:ext cx="853083" cy="939053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 rotWithShape="1">
          <a:blip r:embed="rId8"/>
          <a:srcRect l="79868" t="49150"/>
          <a:stretch/>
        </p:blipFill>
        <p:spPr>
          <a:xfrm>
            <a:off x="10412858" y="2453747"/>
            <a:ext cx="917447" cy="941432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 rotWithShape="1">
          <a:blip r:embed="rId9"/>
          <a:srcRect l="50297" t="50927" r="33001" b="1980"/>
          <a:stretch/>
        </p:blipFill>
        <p:spPr>
          <a:xfrm>
            <a:off x="6804031" y="4141168"/>
            <a:ext cx="934300" cy="879701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 rotWithShape="1">
          <a:blip r:embed="rId5"/>
          <a:srcRect r="83750" b="51852"/>
          <a:stretch/>
        </p:blipFill>
        <p:spPr>
          <a:xfrm>
            <a:off x="7836316" y="4268179"/>
            <a:ext cx="917861" cy="908123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 rotWithShape="1">
          <a:blip r:embed="rId5"/>
          <a:srcRect l="33132" t="50636" r="50680" b="-1"/>
          <a:stretch/>
        </p:blipFill>
        <p:spPr>
          <a:xfrm>
            <a:off x="6980983" y="5326952"/>
            <a:ext cx="1001293" cy="1019555"/>
          </a:xfrm>
          <a:prstGeom prst="rect">
            <a:avLst/>
          </a:prstGeom>
        </p:spPr>
      </p:pic>
      <p:cxnSp>
        <p:nvCxnSpPr>
          <p:cNvPr id="24" name="Straight Connector 23"/>
          <p:cNvCxnSpPr/>
          <p:nvPr/>
        </p:nvCxnSpPr>
        <p:spPr>
          <a:xfrm>
            <a:off x="8915400" y="1938975"/>
            <a:ext cx="395976" cy="1970979"/>
          </a:xfrm>
          <a:prstGeom prst="line">
            <a:avLst/>
          </a:prstGeom>
          <a:ln w="22225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6584131" y="3648397"/>
            <a:ext cx="2738909" cy="236851"/>
          </a:xfrm>
          <a:prstGeom prst="line">
            <a:avLst/>
          </a:prstGeom>
          <a:ln w="22225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V="1">
            <a:off x="8583553" y="3909954"/>
            <a:ext cx="727825" cy="2445575"/>
          </a:xfrm>
          <a:prstGeom prst="line">
            <a:avLst/>
          </a:prstGeom>
          <a:ln w="22225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H="1" flipV="1">
            <a:off x="9323040" y="3885247"/>
            <a:ext cx="2175021" cy="1550715"/>
          </a:xfrm>
          <a:prstGeom prst="line">
            <a:avLst/>
          </a:prstGeom>
          <a:ln w="22225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976931" y="3378453"/>
            <a:ext cx="3355662" cy="769441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 rtl="0"/>
            <a:r>
              <a:rPr lang="en-US" sz="4400">
                <a:solidFill>
                  <a:prstClr val="black"/>
                </a:solidFill>
                <a:latin typeface="Helvetica Neue Light"/>
                <a:ea typeface=""/>
                <a:cs typeface="Helvetica Neue Light"/>
              </a:rPr>
              <a:t>Classification</a:t>
            </a:r>
            <a:endParaRPr lang="en-US" sz="4400" dirty="0">
              <a:solidFill>
                <a:prstClr val="black"/>
              </a:solidFill>
              <a:latin typeface="Helvetica Neue Light"/>
              <a:ea typeface=""/>
              <a:cs typeface="Helvetica Neue Light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7862404" y="3376060"/>
            <a:ext cx="2623988" cy="769441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 rtl="0"/>
            <a:r>
              <a:rPr lang="en-US" sz="4400">
                <a:solidFill>
                  <a:prstClr val="black"/>
                </a:solidFill>
                <a:latin typeface="Helvetica Neue Light"/>
                <a:ea typeface=""/>
                <a:cs typeface="Helvetica Neue Light"/>
              </a:rPr>
              <a:t>Clustering</a:t>
            </a:r>
            <a:endParaRPr lang="en-US" sz="4400" dirty="0">
              <a:solidFill>
                <a:prstClr val="black"/>
              </a:solidFill>
              <a:latin typeface="Helvetica Neue Light"/>
              <a:ea typeface=""/>
              <a:cs typeface="Helvetica Neue Light"/>
            </a:endParaRPr>
          </a:p>
        </p:txBody>
      </p:sp>
    </p:spTree>
    <p:extLst>
      <p:ext uri="{BB962C8B-B14F-4D97-AF65-F5344CB8AC3E}">
        <p14:creationId xmlns:p14="http://schemas.microsoft.com/office/powerpoint/2010/main" val="2030582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55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9EE726-838D-EF4E-6868-A46F675EE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sz="4400" b="0" i="0" u="none" strike="noStrike" baseline="0" dirty="0">
                <a:latin typeface="Calibri" panose="020F0502020204030204" pitchFamily="34" charset="0"/>
              </a:rPr>
              <a:t>Reinforcement Learning</a:t>
            </a:r>
            <a:endParaRPr lang="en-MY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67D6E1-CEDF-50D3-E626-686DC2DD37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l"/>
            <a:r>
              <a:rPr lang="en-US" sz="3200" b="0" i="0" u="none" strike="noStrike" baseline="0" dirty="0">
                <a:latin typeface="Calibri" panose="020F0502020204030204" pitchFamily="34" charset="0"/>
              </a:rPr>
              <a:t>Given a sequence of states and actions with (delayed) rewards, output a policy</a:t>
            </a:r>
          </a:p>
          <a:p>
            <a:pPr marL="0" indent="0" algn="l">
              <a:buNone/>
            </a:pPr>
            <a:r>
              <a:rPr lang="en-US" sz="2800" b="0" i="0" u="none" strike="noStrike" baseline="0" dirty="0">
                <a:latin typeface="ArialMT"/>
              </a:rPr>
              <a:t>	– </a:t>
            </a:r>
            <a:r>
              <a:rPr lang="en-US" sz="2800" b="0" i="0" u="none" strike="noStrike" baseline="0" dirty="0">
                <a:latin typeface="Calibri" panose="020F0502020204030204" pitchFamily="34" charset="0"/>
              </a:rPr>
              <a:t>Policy is a mapping from </a:t>
            </a:r>
            <a:r>
              <a:rPr lang="en-US" sz="2800" b="0" i="0" u="none" strike="noStrike" baseline="0" dirty="0" err="1">
                <a:latin typeface="Calibri" panose="020F0502020204030204" pitchFamily="34" charset="0"/>
              </a:rPr>
              <a:t>states</a:t>
            </a:r>
            <a:r>
              <a:rPr lang="en-US" sz="2800" b="0" i="0" u="none" strike="noStrike" baseline="0" dirty="0" err="1">
                <a:latin typeface="Wingdings-Regular"/>
              </a:rPr>
              <a:t>à</a:t>
            </a:r>
            <a:r>
              <a:rPr lang="en-US" sz="2800" b="0" i="0" u="none" strike="noStrike" baseline="0" dirty="0" err="1">
                <a:latin typeface="Calibri" panose="020F0502020204030204" pitchFamily="34" charset="0"/>
              </a:rPr>
              <a:t>actions</a:t>
            </a:r>
            <a:r>
              <a:rPr lang="en-US" sz="2800" b="0" i="0" u="none" strike="noStrike" baseline="0" dirty="0">
                <a:latin typeface="Calibri" panose="020F0502020204030204" pitchFamily="34" charset="0"/>
              </a:rPr>
              <a:t> that tells you what to 	do in a given state</a:t>
            </a:r>
          </a:p>
          <a:p>
            <a:pPr algn="l"/>
            <a:r>
              <a:rPr lang="en-MY" sz="3200" b="0" i="0" u="none" strike="noStrike" baseline="0" dirty="0">
                <a:latin typeface="Calibri" panose="020F0502020204030204" pitchFamily="34" charset="0"/>
              </a:rPr>
              <a:t>Examples:</a:t>
            </a:r>
          </a:p>
          <a:p>
            <a:pPr marL="0" indent="0" algn="l">
              <a:buNone/>
            </a:pPr>
            <a:r>
              <a:rPr lang="en-MY" dirty="0">
                <a:latin typeface="ArialMT"/>
              </a:rPr>
              <a:t>	</a:t>
            </a:r>
            <a:r>
              <a:rPr lang="en-MY" sz="2800" b="0" i="0" u="none" strike="noStrike" baseline="0" dirty="0">
                <a:latin typeface="ArialMT"/>
              </a:rPr>
              <a:t>– </a:t>
            </a:r>
            <a:r>
              <a:rPr lang="en-MY" sz="2800" b="0" i="0" u="none" strike="noStrike" baseline="0" dirty="0">
                <a:latin typeface="Calibri" panose="020F0502020204030204" pitchFamily="34" charset="0"/>
              </a:rPr>
              <a:t>Credit assignment problem</a:t>
            </a:r>
          </a:p>
          <a:p>
            <a:pPr marL="0" indent="0" algn="l">
              <a:buNone/>
            </a:pPr>
            <a:r>
              <a:rPr lang="en-MY" sz="2800" b="0" i="0" u="none" strike="noStrike" baseline="0" dirty="0">
                <a:latin typeface="ArialMT"/>
              </a:rPr>
              <a:t>	– </a:t>
            </a:r>
            <a:r>
              <a:rPr lang="en-MY" sz="2800" b="0" i="0" u="none" strike="noStrike" baseline="0" dirty="0">
                <a:latin typeface="Calibri" panose="020F0502020204030204" pitchFamily="34" charset="0"/>
              </a:rPr>
              <a:t>Game playing</a:t>
            </a:r>
          </a:p>
          <a:p>
            <a:pPr marL="0" indent="0" algn="l">
              <a:buNone/>
            </a:pPr>
            <a:r>
              <a:rPr lang="en-MY" sz="2800" b="0" i="0" u="none" strike="noStrike" baseline="0" dirty="0">
                <a:latin typeface="ArialMT"/>
              </a:rPr>
              <a:t>	– </a:t>
            </a:r>
            <a:r>
              <a:rPr lang="en-MY" sz="2800" b="0" i="0" u="none" strike="noStrike" baseline="0" dirty="0">
                <a:latin typeface="Calibri" panose="020F0502020204030204" pitchFamily="34" charset="0"/>
              </a:rPr>
              <a:t>Robot in a maze</a:t>
            </a:r>
          </a:p>
          <a:p>
            <a:pPr marL="0" indent="0" algn="l">
              <a:buNone/>
            </a:pPr>
            <a:r>
              <a:rPr lang="en-US" sz="2800" b="0" i="0" u="none" strike="noStrike" baseline="0" dirty="0">
                <a:latin typeface="ArialMT"/>
              </a:rPr>
              <a:t>	– </a:t>
            </a:r>
            <a:r>
              <a:rPr lang="en-US" sz="2800" b="0" i="0" u="none" strike="noStrike" baseline="0" dirty="0">
                <a:latin typeface="Calibri" panose="020F0502020204030204" pitchFamily="34" charset="0"/>
              </a:rPr>
              <a:t>Balance a pole on your hand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35021210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0079F6-D6FA-F2F2-127F-AA336D131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sz="4400" b="0" i="0" u="none" strike="noStrike" baseline="0" dirty="0">
                <a:latin typeface="Calibri" panose="020F0502020204030204" pitchFamily="34" charset="0"/>
              </a:rPr>
              <a:t>Reinforcement Learning</a:t>
            </a:r>
            <a:endParaRPr lang="en-MY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41DC8BE-37FD-FA2E-2C20-E1A0A695E4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04687" y="2133958"/>
            <a:ext cx="8679542" cy="3975333"/>
          </a:xfrm>
        </p:spPr>
      </p:pic>
    </p:spTree>
    <p:extLst>
      <p:ext uri="{BB962C8B-B14F-4D97-AF65-F5344CB8AC3E}">
        <p14:creationId xmlns:p14="http://schemas.microsoft.com/office/powerpoint/2010/main" val="298736750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73BFE-0F24-0EEF-E1E2-A856BFF4E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sz="4400" b="0" i="0" u="none" strike="noStrike" baseline="0" dirty="0">
                <a:latin typeface="Calibri" panose="020F0502020204030204" pitchFamily="34" charset="0"/>
              </a:rPr>
              <a:t>Designing a Learning System</a:t>
            </a:r>
            <a:endParaRPr lang="en-MY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7D3CEC-142B-AF8C-B5CA-96F485B3DC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en-MY" sz="2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Choose the training experience</a:t>
            </a:r>
          </a:p>
          <a:p>
            <a:pPr algn="l"/>
            <a:r>
              <a:rPr lang="en-US" sz="2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Choose exactly what is to be learned</a:t>
            </a:r>
          </a:p>
          <a:p>
            <a:pPr marL="0" indent="0" algn="l">
              <a:buNone/>
            </a:pPr>
            <a:r>
              <a:rPr lang="en-US" sz="2400" b="0" i="0" u="none" strike="noStrike" baseline="0" dirty="0">
                <a:solidFill>
                  <a:srgbClr val="000000"/>
                </a:solidFill>
                <a:latin typeface="ArialMT"/>
              </a:rPr>
              <a:t>	– </a:t>
            </a:r>
            <a:r>
              <a:rPr lang="en-US" sz="24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i.e. the </a:t>
            </a:r>
            <a:r>
              <a:rPr lang="en-US" sz="2400" b="1" i="1" u="none" strike="noStrike" baseline="0" dirty="0">
                <a:solidFill>
                  <a:srgbClr val="FF0000"/>
                </a:solidFill>
                <a:latin typeface="Calibri-BoldItalic"/>
              </a:rPr>
              <a:t>target function</a:t>
            </a:r>
          </a:p>
          <a:p>
            <a:pPr algn="l"/>
            <a:r>
              <a:rPr lang="en-US" sz="2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Choose how to represent the target function</a:t>
            </a:r>
          </a:p>
          <a:p>
            <a:pPr algn="l"/>
            <a:r>
              <a:rPr lang="en-US" sz="2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Choose a learning algorithm to infer the target </a:t>
            </a:r>
            <a:r>
              <a:rPr lang="en-MY" sz="2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function from the experience</a:t>
            </a:r>
            <a:endParaRPr lang="en-MY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70A805-969D-31E1-A912-64837F52BF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1523" y="4591247"/>
            <a:ext cx="4767943" cy="1901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27261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1B545-296C-48E9-A188-79739043F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Case Study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9CD862-6874-F729-4E65-E5E0F8E9BB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algn="l"/>
            <a:r>
              <a:rPr lang="en-US" sz="2800" b="0" i="0" u="none" strike="noStrike" baseline="0" dirty="0">
                <a:solidFill>
                  <a:srgbClr val="0000FF"/>
                </a:solidFill>
                <a:latin typeface="CMSS10"/>
              </a:rPr>
              <a:t>What grade will I get in this course?</a:t>
            </a:r>
          </a:p>
          <a:p>
            <a:pPr algn="l"/>
            <a:r>
              <a:rPr lang="en-US" sz="2800" b="0" i="0" u="none" strike="noStrike" baseline="0" dirty="0">
                <a:solidFill>
                  <a:srgbClr val="000000"/>
                </a:solidFill>
                <a:latin typeface="CMSS10"/>
              </a:rPr>
              <a:t>Data: entry survey and marks from this and previous years</a:t>
            </a:r>
          </a:p>
          <a:p>
            <a:pPr algn="l"/>
            <a:r>
              <a:rPr lang="en-MY" sz="2800" b="0" i="0" u="none" strike="noStrike" baseline="0" dirty="0">
                <a:solidFill>
                  <a:srgbClr val="000000"/>
                </a:solidFill>
                <a:latin typeface="CMSS10"/>
              </a:rPr>
              <a:t>Process the data</a:t>
            </a:r>
          </a:p>
          <a:p>
            <a:pPr lvl="1"/>
            <a:r>
              <a:rPr lang="en-US" b="0" i="0" u="none" strike="noStrike" baseline="0" dirty="0">
                <a:solidFill>
                  <a:srgbClr val="000000"/>
                </a:solidFill>
                <a:latin typeface="CMSS10"/>
              </a:rPr>
              <a:t>Split into </a:t>
            </a:r>
            <a:r>
              <a:rPr lang="en-US" b="0" i="0" u="none" strike="noStrike" baseline="0" dirty="0">
                <a:solidFill>
                  <a:srgbClr val="0000FF"/>
                </a:solidFill>
                <a:latin typeface="CMSS10"/>
              </a:rPr>
              <a:t>training </a:t>
            </a:r>
            <a:r>
              <a:rPr lang="en-US" b="0" i="0" u="none" strike="noStrike" baseline="0" dirty="0">
                <a:solidFill>
                  <a:srgbClr val="000000"/>
                </a:solidFill>
                <a:latin typeface="CMSS10"/>
              </a:rPr>
              <a:t>set; and </a:t>
            </a:r>
            <a:r>
              <a:rPr lang="en-US" b="0" i="0" u="none" strike="noStrike" baseline="0" dirty="0">
                <a:solidFill>
                  <a:srgbClr val="0000FF"/>
                </a:solidFill>
                <a:latin typeface="CMSS10"/>
              </a:rPr>
              <a:t>test </a:t>
            </a:r>
            <a:r>
              <a:rPr lang="en-US" b="0" i="0" u="none" strike="noStrike" baseline="0" dirty="0">
                <a:solidFill>
                  <a:srgbClr val="000000"/>
                </a:solidFill>
                <a:latin typeface="CMSS10"/>
              </a:rPr>
              <a:t>set</a:t>
            </a:r>
          </a:p>
          <a:p>
            <a:pPr lvl="1"/>
            <a:r>
              <a:rPr lang="en-US" b="0" i="0" u="none" strike="noStrike" baseline="0" dirty="0">
                <a:solidFill>
                  <a:srgbClr val="000000"/>
                </a:solidFill>
                <a:latin typeface="CMSS10"/>
              </a:rPr>
              <a:t>Determine representation of </a:t>
            </a:r>
            <a:r>
              <a:rPr lang="en-US" b="0" i="0" u="none" strike="noStrike" baseline="0" dirty="0">
                <a:solidFill>
                  <a:srgbClr val="0000FF"/>
                </a:solidFill>
                <a:latin typeface="CMSS10"/>
              </a:rPr>
              <a:t>input</a:t>
            </a:r>
            <a:r>
              <a:rPr lang="en-US" b="0" i="0" u="none" strike="noStrike" baseline="0" dirty="0">
                <a:solidFill>
                  <a:srgbClr val="000000"/>
                </a:solidFill>
                <a:latin typeface="CMSS10"/>
              </a:rPr>
              <a:t>;</a:t>
            </a:r>
          </a:p>
          <a:p>
            <a:pPr lvl="1"/>
            <a:r>
              <a:rPr lang="en-US" b="0" i="0" u="none" strike="noStrike" baseline="0" dirty="0">
                <a:solidFill>
                  <a:srgbClr val="000000"/>
                </a:solidFill>
                <a:latin typeface="CMSS10"/>
              </a:rPr>
              <a:t>Determine the representation of the </a:t>
            </a:r>
            <a:r>
              <a:rPr lang="en-US" b="0" i="0" u="none" strike="noStrike" baseline="0" dirty="0">
                <a:solidFill>
                  <a:srgbClr val="0000FF"/>
                </a:solidFill>
                <a:latin typeface="CMSS10"/>
              </a:rPr>
              <a:t>output</a:t>
            </a:r>
            <a:r>
              <a:rPr lang="en-US" b="0" i="0" u="none" strike="noStrike" baseline="0" dirty="0">
                <a:solidFill>
                  <a:srgbClr val="000000"/>
                </a:solidFill>
                <a:latin typeface="CMSS10"/>
              </a:rPr>
              <a:t>;</a:t>
            </a:r>
          </a:p>
          <a:p>
            <a:pPr algn="l"/>
            <a:r>
              <a:rPr lang="en-US" sz="2800" b="0" i="0" u="none" strike="noStrike" baseline="0" dirty="0">
                <a:solidFill>
                  <a:srgbClr val="000000"/>
                </a:solidFill>
                <a:latin typeface="CMSS10"/>
              </a:rPr>
              <a:t>Choose form of model: </a:t>
            </a:r>
            <a:r>
              <a:rPr lang="en-US" sz="2800" b="0" i="0" u="none" strike="noStrike" baseline="0" dirty="0">
                <a:solidFill>
                  <a:srgbClr val="0000FF"/>
                </a:solidFill>
                <a:latin typeface="CMSS10"/>
              </a:rPr>
              <a:t>linear regression</a:t>
            </a:r>
          </a:p>
          <a:p>
            <a:pPr algn="l"/>
            <a:r>
              <a:rPr lang="en-US" sz="2800" b="0" i="0" u="none" strike="noStrike" baseline="0" dirty="0">
                <a:solidFill>
                  <a:srgbClr val="000000"/>
                </a:solidFill>
                <a:latin typeface="CMSS10"/>
              </a:rPr>
              <a:t>Decide how to evaluate the system's performance: </a:t>
            </a:r>
            <a:r>
              <a:rPr lang="en-US" sz="2800" b="0" i="0" u="none" strike="noStrike" baseline="0" dirty="0">
                <a:solidFill>
                  <a:srgbClr val="0000FF"/>
                </a:solidFill>
                <a:latin typeface="CMSS10"/>
              </a:rPr>
              <a:t>objective function</a:t>
            </a:r>
          </a:p>
          <a:p>
            <a:pPr algn="l"/>
            <a:r>
              <a:rPr lang="en-MY" sz="2800" b="0" i="0" u="none" strike="noStrike" baseline="0" dirty="0">
                <a:solidFill>
                  <a:srgbClr val="000000"/>
                </a:solidFill>
                <a:latin typeface="CMSS10"/>
              </a:rPr>
              <a:t>Set model parameters to optimize performance</a:t>
            </a:r>
          </a:p>
          <a:p>
            <a:pPr algn="l"/>
            <a:r>
              <a:rPr lang="en-US" sz="2800" b="0" i="0" u="none" strike="noStrike" baseline="0" dirty="0">
                <a:solidFill>
                  <a:srgbClr val="000000"/>
                </a:solidFill>
                <a:latin typeface="CMSS10"/>
              </a:rPr>
              <a:t>Evaluate on test set: </a:t>
            </a:r>
            <a:r>
              <a:rPr lang="en-US" sz="2800" b="0" i="0" u="none" strike="noStrike" baseline="0" dirty="0">
                <a:solidFill>
                  <a:srgbClr val="0000FF"/>
                </a:solidFill>
                <a:latin typeface="CMSS10"/>
              </a:rPr>
              <a:t>generalization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29371540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4B988A-E658-4542-0496-2F1AFD28F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ML in a Nutshell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EF0F52-C466-4D0F-B086-A1941E0872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en-US" sz="2800" b="0" i="0" u="none" strike="noStrike" baseline="0" dirty="0">
                <a:latin typeface="Calibri" panose="020F0502020204030204" pitchFamily="34" charset="0"/>
              </a:rPr>
              <a:t>Tens of thousands of machine learning </a:t>
            </a:r>
            <a:r>
              <a:rPr lang="en-MY" sz="2800" b="0" i="0" u="none" strike="noStrike" baseline="0" dirty="0">
                <a:latin typeface="Calibri" panose="020F0502020204030204" pitchFamily="34" charset="0"/>
              </a:rPr>
              <a:t>algorithms</a:t>
            </a:r>
          </a:p>
          <a:p>
            <a:pPr marL="0" indent="0" algn="l">
              <a:buNone/>
            </a:pPr>
            <a:r>
              <a:rPr lang="en-MY" sz="2400" b="0" i="0" u="none" strike="noStrike" baseline="0" dirty="0">
                <a:latin typeface="ArialMT"/>
              </a:rPr>
              <a:t> 	– </a:t>
            </a:r>
            <a:r>
              <a:rPr lang="en-MY" sz="2400" b="0" i="0" u="none" strike="noStrike" baseline="0" dirty="0">
                <a:latin typeface="Calibri" panose="020F0502020204030204" pitchFamily="34" charset="0"/>
              </a:rPr>
              <a:t>Hundreds new every year</a:t>
            </a:r>
          </a:p>
          <a:p>
            <a:pPr algn="l"/>
            <a:r>
              <a:rPr lang="en-US" sz="3200" b="0" i="0" u="none" strike="noStrike" baseline="0" dirty="0">
                <a:latin typeface="Calibri" panose="020F0502020204030204" pitchFamily="34" charset="0"/>
              </a:rPr>
              <a:t>Every ML algorithm has three components:</a:t>
            </a:r>
          </a:p>
          <a:p>
            <a:pPr marL="0" indent="0" algn="l">
              <a:buNone/>
            </a:pPr>
            <a:r>
              <a:rPr lang="en-MY" sz="2800" b="0" i="0" u="none" strike="noStrike" baseline="0" dirty="0">
                <a:latin typeface="ArialMT"/>
              </a:rPr>
              <a:t>	– </a:t>
            </a:r>
            <a:r>
              <a:rPr lang="en-MY" sz="2800" b="1" i="0" u="none" strike="noStrike" baseline="0" dirty="0">
                <a:latin typeface="Calibri-Bold"/>
              </a:rPr>
              <a:t>Representation</a:t>
            </a:r>
          </a:p>
          <a:p>
            <a:pPr marL="0" indent="0" algn="l">
              <a:buNone/>
            </a:pPr>
            <a:r>
              <a:rPr lang="en-MY" sz="2800" b="0" i="0" u="none" strike="noStrike" baseline="0" dirty="0">
                <a:latin typeface="ArialMT"/>
              </a:rPr>
              <a:t>	– </a:t>
            </a:r>
            <a:r>
              <a:rPr lang="en-MY" sz="2800" b="1" i="0" u="none" strike="noStrike" baseline="0" dirty="0">
                <a:latin typeface="Calibri-Bold"/>
              </a:rPr>
              <a:t>Optimization</a:t>
            </a:r>
          </a:p>
          <a:p>
            <a:pPr marL="0" indent="0" algn="l">
              <a:buNone/>
            </a:pPr>
            <a:r>
              <a:rPr lang="en-MY" sz="2800" b="0" i="0" u="none" strike="noStrike" baseline="0" dirty="0">
                <a:latin typeface="ArialMT"/>
              </a:rPr>
              <a:t>	– </a:t>
            </a:r>
            <a:r>
              <a:rPr lang="en-MY" sz="2800" b="1" i="0" u="none" strike="noStrike" baseline="0" dirty="0">
                <a:latin typeface="Calibri-Bold"/>
              </a:rPr>
              <a:t>Evaluation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27549955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A3B9C-65CB-8C51-C3F5-29B9BF3EF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can we solve a specific problem?</a:t>
            </a:r>
            <a:endParaRPr lang="en-MY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D8561-817D-C54D-3631-A53A1F0C67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 computer scientists we write a program that encodes a set of rules that are useful to solve the problem</a:t>
            </a:r>
          </a:p>
          <a:p>
            <a:r>
              <a:rPr lang="en-US" dirty="0"/>
              <a:t>In many cases is very difficult to specify those rules, e.g., given a picture determine whether there is a cat in the image.</a:t>
            </a:r>
          </a:p>
          <a:p>
            <a:endParaRPr lang="en-MY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9D11AA-67DD-16AD-3FFB-7363B879B1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7477" y="3615507"/>
            <a:ext cx="5043399" cy="2561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85733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377A4F-2BF2-FCF3-B2BF-9DD153B20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MY" sz="4400" b="0" i="0" u="none" strike="noStrike" baseline="0" dirty="0">
                <a:latin typeface="Calibri" panose="020F0502020204030204" pitchFamily="34" charset="0"/>
              </a:rPr>
              <a:t>Various Function Representations</a:t>
            </a:r>
            <a:endParaRPr lang="en-MY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5A93BF-6938-1C86-347E-1384E94B30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23888"/>
            <a:ext cx="10515600" cy="5634111"/>
          </a:xfrm>
        </p:spPr>
        <p:txBody>
          <a:bodyPr>
            <a:normAutofit fontScale="62500" lnSpcReduction="20000"/>
          </a:bodyPr>
          <a:lstStyle/>
          <a:p>
            <a:pPr algn="l"/>
            <a:r>
              <a:rPr lang="en-MY" sz="3200" b="0" i="0" u="none" strike="noStrike" baseline="0" dirty="0">
                <a:latin typeface="ArialMT"/>
              </a:rPr>
              <a:t>• </a:t>
            </a:r>
            <a:r>
              <a:rPr lang="en-MY" sz="3200" b="0" i="0" u="none" strike="noStrike" baseline="0" dirty="0">
                <a:latin typeface="Calibri" panose="020F0502020204030204" pitchFamily="34" charset="0"/>
              </a:rPr>
              <a:t>Numerical functions</a:t>
            </a:r>
          </a:p>
          <a:p>
            <a:pPr marL="0" indent="0" algn="l">
              <a:buNone/>
            </a:pPr>
            <a:r>
              <a:rPr lang="en-MY" sz="2800" b="0" i="0" u="none" strike="noStrike" baseline="0" dirty="0">
                <a:latin typeface="ArialMT"/>
              </a:rPr>
              <a:t>	– </a:t>
            </a:r>
            <a:r>
              <a:rPr lang="en-MY" sz="2800" b="0" i="0" u="none" strike="noStrike" baseline="0" dirty="0">
                <a:latin typeface="Calibri" panose="020F0502020204030204" pitchFamily="34" charset="0"/>
              </a:rPr>
              <a:t>Linear regression</a:t>
            </a:r>
          </a:p>
          <a:p>
            <a:pPr marL="0" indent="0" algn="l">
              <a:buNone/>
            </a:pPr>
            <a:r>
              <a:rPr lang="en-MY" sz="2800" b="0" i="0" u="none" strike="noStrike" baseline="0" dirty="0">
                <a:latin typeface="ArialMT"/>
              </a:rPr>
              <a:t>	– </a:t>
            </a:r>
            <a:r>
              <a:rPr lang="en-MY" sz="2800" b="0" i="0" u="none" strike="noStrike" baseline="0" dirty="0">
                <a:latin typeface="Calibri" panose="020F0502020204030204" pitchFamily="34" charset="0"/>
              </a:rPr>
              <a:t>Neural networks</a:t>
            </a:r>
          </a:p>
          <a:p>
            <a:pPr marL="0" indent="0" algn="l">
              <a:buNone/>
            </a:pPr>
            <a:r>
              <a:rPr lang="en-MY" sz="2800" b="0" i="0" u="none" strike="noStrike" baseline="0" dirty="0">
                <a:latin typeface="ArialMT"/>
              </a:rPr>
              <a:t>	– </a:t>
            </a:r>
            <a:r>
              <a:rPr lang="en-MY" sz="2800" b="0" i="0" u="none" strike="noStrike" baseline="0" dirty="0">
                <a:latin typeface="Calibri" panose="020F0502020204030204" pitchFamily="34" charset="0"/>
              </a:rPr>
              <a:t>Support vector machines</a:t>
            </a:r>
          </a:p>
          <a:p>
            <a:pPr algn="l"/>
            <a:r>
              <a:rPr lang="en-MY" sz="3200" b="0" i="0" u="none" strike="noStrike" baseline="0" dirty="0">
                <a:latin typeface="Calibri" panose="020F0502020204030204" pitchFamily="34" charset="0"/>
              </a:rPr>
              <a:t>Symbolic functions</a:t>
            </a:r>
          </a:p>
          <a:p>
            <a:pPr marL="0" indent="0" algn="l">
              <a:buNone/>
            </a:pPr>
            <a:r>
              <a:rPr lang="en-MY" sz="2800" b="0" i="0" u="none" strike="noStrike" baseline="0" dirty="0">
                <a:latin typeface="ArialMT"/>
              </a:rPr>
              <a:t>	– </a:t>
            </a:r>
            <a:r>
              <a:rPr lang="en-MY" sz="2800" b="0" i="0" u="none" strike="noStrike" baseline="0" dirty="0">
                <a:latin typeface="Calibri" panose="020F0502020204030204" pitchFamily="34" charset="0"/>
              </a:rPr>
              <a:t>Decision trees</a:t>
            </a:r>
          </a:p>
          <a:p>
            <a:pPr marL="0" indent="0" algn="l">
              <a:buNone/>
            </a:pPr>
            <a:r>
              <a:rPr lang="en-MY" sz="2800" b="0" i="0" u="none" strike="noStrike" baseline="0" dirty="0">
                <a:latin typeface="ArialMT"/>
              </a:rPr>
              <a:t>	– </a:t>
            </a:r>
            <a:r>
              <a:rPr lang="en-MY" sz="2800" b="0" i="0" u="none" strike="noStrike" baseline="0" dirty="0">
                <a:latin typeface="Calibri" panose="020F0502020204030204" pitchFamily="34" charset="0"/>
              </a:rPr>
              <a:t>Rules in propositional logic</a:t>
            </a:r>
          </a:p>
          <a:p>
            <a:pPr marL="0" indent="0" algn="l">
              <a:buNone/>
            </a:pPr>
            <a:r>
              <a:rPr lang="en-US" sz="2800" b="0" i="0" u="none" strike="noStrike" baseline="0" dirty="0">
                <a:latin typeface="ArialMT"/>
              </a:rPr>
              <a:t>	– </a:t>
            </a:r>
            <a:r>
              <a:rPr lang="en-US" sz="2800" b="0" i="0" u="none" strike="noStrike" baseline="0" dirty="0">
                <a:latin typeface="Calibri" panose="020F0502020204030204" pitchFamily="34" charset="0"/>
              </a:rPr>
              <a:t>Rules in first-order predicate logic</a:t>
            </a:r>
          </a:p>
          <a:p>
            <a:pPr algn="l"/>
            <a:r>
              <a:rPr lang="en-MY" sz="3200" b="0" i="0" u="none" strike="noStrike" baseline="0" dirty="0">
                <a:latin typeface="Calibri" panose="020F0502020204030204" pitchFamily="34" charset="0"/>
              </a:rPr>
              <a:t>Instance-based functions</a:t>
            </a:r>
          </a:p>
          <a:p>
            <a:pPr marL="0" indent="0" algn="l">
              <a:buNone/>
            </a:pPr>
            <a:r>
              <a:rPr lang="en-MY" sz="2800" b="0" i="0" u="none" strike="noStrike" baseline="0" dirty="0">
                <a:latin typeface="ArialMT"/>
              </a:rPr>
              <a:t>	– </a:t>
            </a:r>
            <a:r>
              <a:rPr lang="en-MY" sz="2800" b="0" i="0" u="none" strike="noStrike" baseline="0" dirty="0">
                <a:latin typeface="Calibri" panose="020F0502020204030204" pitchFamily="34" charset="0"/>
              </a:rPr>
              <a:t>Nearest-</a:t>
            </a:r>
            <a:r>
              <a:rPr lang="en-MY" sz="2800" b="0" i="0" u="none" strike="noStrike" baseline="0" dirty="0" err="1">
                <a:latin typeface="Calibri" panose="020F0502020204030204" pitchFamily="34" charset="0"/>
              </a:rPr>
              <a:t>neighbor</a:t>
            </a:r>
            <a:endParaRPr lang="en-MY" sz="2800" b="0" i="0" u="none" strike="noStrike" baseline="0" dirty="0">
              <a:latin typeface="Calibri" panose="020F0502020204030204" pitchFamily="34" charset="0"/>
            </a:endParaRPr>
          </a:p>
          <a:p>
            <a:pPr marL="0" indent="0" algn="l">
              <a:buNone/>
            </a:pPr>
            <a:r>
              <a:rPr lang="en-MY" sz="2800" b="0" i="0" u="none" strike="noStrike" baseline="0" dirty="0">
                <a:latin typeface="ArialMT"/>
              </a:rPr>
              <a:t>	– </a:t>
            </a:r>
            <a:r>
              <a:rPr lang="en-MY" sz="2800" b="0" i="0" u="none" strike="noStrike" baseline="0" dirty="0">
                <a:latin typeface="Calibri" panose="020F0502020204030204" pitchFamily="34" charset="0"/>
              </a:rPr>
              <a:t>Case-based</a:t>
            </a:r>
          </a:p>
          <a:p>
            <a:pPr algn="l"/>
            <a:r>
              <a:rPr lang="en-MY" sz="3200" b="0" i="0" u="none" strike="noStrike" baseline="0" dirty="0">
                <a:latin typeface="Calibri" panose="020F0502020204030204" pitchFamily="34" charset="0"/>
              </a:rPr>
              <a:t>Probabilistic Graphical Models</a:t>
            </a:r>
          </a:p>
          <a:p>
            <a:pPr marL="0" indent="0" algn="l">
              <a:buNone/>
            </a:pPr>
            <a:r>
              <a:rPr lang="en-MY" sz="2800" b="0" i="0" u="none" strike="noStrike" baseline="0" dirty="0">
                <a:latin typeface="ArialMT"/>
              </a:rPr>
              <a:t>	– </a:t>
            </a:r>
            <a:r>
              <a:rPr lang="en-MY" sz="2800" b="0" i="0" u="none" strike="noStrike" baseline="0" dirty="0">
                <a:latin typeface="Calibri" panose="020F0502020204030204" pitchFamily="34" charset="0"/>
              </a:rPr>
              <a:t>Naïve Bayes</a:t>
            </a:r>
          </a:p>
          <a:p>
            <a:pPr marL="0" indent="0" algn="l">
              <a:buNone/>
            </a:pPr>
            <a:r>
              <a:rPr lang="en-MY" sz="2800" b="0" i="0" u="none" strike="noStrike" baseline="0" dirty="0">
                <a:latin typeface="ArialMT"/>
              </a:rPr>
              <a:t>	– </a:t>
            </a:r>
            <a:r>
              <a:rPr lang="en-MY" sz="2800" b="0" i="0" u="none" strike="noStrike" baseline="0" dirty="0">
                <a:latin typeface="Calibri" panose="020F0502020204030204" pitchFamily="34" charset="0"/>
              </a:rPr>
              <a:t>Bayesian networks</a:t>
            </a:r>
          </a:p>
          <a:p>
            <a:pPr marL="0" indent="0" algn="l">
              <a:buNone/>
            </a:pPr>
            <a:r>
              <a:rPr lang="en-MY" sz="2800" b="0" i="0" u="none" strike="noStrike" baseline="0" dirty="0">
                <a:latin typeface="ArialMT"/>
              </a:rPr>
              <a:t>	– </a:t>
            </a:r>
            <a:r>
              <a:rPr lang="en-MY" sz="2800" b="0" i="0" u="none" strike="noStrike" baseline="0" dirty="0">
                <a:latin typeface="Calibri" panose="020F0502020204030204" pitchFamily="34" charset="0"/>
              </a:rPr>
              <a:t>Hidden-Markov Models (HMMs)</a:t>
            </a:r>
          </a:p>
          <a:p>
            <a:pPr marL="0" indent="0" algn="l">
              <a:buNone/>
            </a:pPr>
            <a:r>
              <a:rPr lang="en-US" sz="2800" b="0" i="0" u="none" strike="noStrike" baseline="0" dirty="0">
                <a:latin typeface="ArialMT"/>
              </a:rPr>
              <a:t>	– </a:t>
            </a:r>
            <a:r>
              <a:rPr lang="en-US" sz="2800" b="0" i="0" u="none" strike="noStrike" baseline="0" dirty="0">
                <a:latin typeface="Calibri" panose="020F0502020204030204" pitchFamily="34" charset="0"/>
              </a:rPr>
              <a:t>Probabilistic Context Free Grammars (PCFGs)</a:t>
            </a:r>
          </a:p>
          <a:p>
            <a:pPr marL="0" indent="0" algn="l">
              <a:buNone/>
            </a:pPr>
            <a:r>
              <a:rPr lang="en-MY" sz="2800" b="0" i="0" u="none" strike="noStrike" baseline="0" dirty="0">
                <a:latin typeface="ArialMT"/>
              </a:rPr>
              <a:t>	– </a:t>
            </a:r>
            <a:r>
              <a:rPr lang="en-MY" sz="2800" b="0" i="0" u="none" strike="noStrike" baseline="0" dirty="0">
                <a:latin typeface="Calibri" panose="020F0502020204030204" pitchFamily="34" charset="0"/>
              </a:rPr>
              <a:t>Markov networks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112044852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6D2EA-F120-6B97-5C0A-81385E0F3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sz="4400" b="0" i="0" u="none" strike="noStrike" baseline="0" dirty="0">
                <a:latin typeface="Calibri" panose="020F0502020204030204" pitchFamily="34" charset="0"/>
              </a:rPr>
              <a:t>Various Search/Optimization Algorithms</a:t>
            </a:r>
            <a:endParaRPr lang="en-MY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D7AC8A-BAD3-BE1F-6444-56FD20038A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algn="l"/>
            <a:r>
              <a:rPr lang="en-MY" sz="3200" b="0" i="0" u="none" strike="noStrike" baseline="0" dirty="0">
                <a:latin typeface="Calibri" panose="020F0502020204030204" pitchFamily="34" charset="0"/>
              </a:rPr>
              <a:t>Gradient descent</a:t>
            </a:r>
          </a:p>
          <a:p>
            <a:pPr marL="0" indent="0" algn="l">
              <a:buNone/>
            </a:pPr>
            <a:r>
              <a:rPr lang="en-MY" sz="2800" b="0" i="0" u="none" strike="noStrike" baseline="0" dirty="0">
                <a:latin typeface="ArialMT"/>
              </a:rPr>
              <a:t>	– </a:t>
            </a:r>
            <a:r>
              <a:rPr lang="en-MY" sz="2800" b="0" i="0" u="none" strike="noStrike" baseline="0" dirty="0">
                <a:latin typeface="Calibri" panose="020F0502020204030204" pitchFamily="34" charset="0"/>
              </a:rPr>
              <a:t>Perceptron</a:t>
            </a:r>
          </a:p>
          <a:p>
            <a:pPr marL="0" indent="0" algn="l">
              <a:buNone/>
            </a:pPr>
            <a:r>
              <a:rPr lang="en-MY" sz="2800" b="0" i="0" u="none" strike="noStrike" baseline="0" dirty="0">
                <a:latin typeface="ArialMT"/>
              </a:rPr>
              <a:t>	– </a:t>
            </a:r>
            <a:r>
              <a:rPr lang="en-MY" sz="2800" b="0" i="0" u="none" strike="noStrike" baseline="0" dirty="0">
                <a:latin typeface="Calibri" panose="020F0502020204030204" pitchFamily="34" charset="0"/>
              </a:rPr>
              <a:t>Backpropagation</a:t>
            </a:r>
          </a:p>
          <a:p>
            <a:pPr algn="l"/>
            <a:r>
              <a:rPr lang="en-MY" sz="3200" b="0" i="0" u="none" strike="noStrike" baseline="0" dirty="0">
                <a:latin typeface="Calibri" panose="020F0502020204030204" pitchFamily="34" charset="0"/>
              </a:rPr>
              <a:t>Dynamic Programming</a:t>
            </a:r>
          </a:p>
          <a:p>
            <a:pPr marL="0" indent="0" algn="l">
              <a:buNone/>
            </a:pPr>
            <a:r>
              <a:rPr lang="en-MY" sz="2800" b="0" i="0" u="none" strike="noStrike" baseline="0" dirty="0">
                <a:latin typeface="ArialMT"/>
              </a:rPr>
              <a:t>	– </a:t>
            </a:r>
            <a:r>
              <a:rPr lang="en-MY" sz="2800" b="0" i="0" u="none" strike="noStrike" baseline="0" dirty="0">
                <a:latin typeface="Calibri" panose="020F0502020204030204" pitchFamily="34" charset="0"/>
              </a:rPr>
              <a:t>HMM Learning</a:t>
            </a:r>
          </a:p>
          <a:p>
            <a:pPr marL="0" indent="0" algn="l">
              <a:buNone/>
            </a:pPr>
            <a:r>
              <a:rPr lang="en-MY" sz="2800" b="0" i="0" u="none" strike="noStrike" baseline="0" dirty="0">
                <a:latin typeface="ArialMT"/>
              </a:rPr>
              <a:t>	– </a:t>
            </a:r>
            <a:r>
              <a:rPr lang="en-MY" sz="2800" b="0" i="0" u="none" strike="noStrike" baseline="0" dirty="0">
                <a:latin typeface="Calibri" panose="020F0502020204030204" pitchFamily="34" charset="0"/>
              </a:rPr>
              <a:t>PCFG Learning</a:t>
            </a:r>
          </a:p>
          <a:p>
            <a:pPr algn="l"/>
            <a:r>
              <a:rPr lang="en-MY" sz="3200" b="0" i="0" u="none" strike="noStrike" baseline="0" dirty="0">
                <a:latin typeface="Calibri" panose="020F0502020204030204" pitchFamily="34" charset="0"/>
              </a:rPr>
              <a:t>Divide and Conquer</a:t>
            </a:r>
          </a:p>
          <a:p>
            <a:pPr marL="0" indent="0" algn="l">
              <a:buNone/>
            </a:pPr>
            <a:r>
              <a:rPr lang="en-MY" sz="2800" b="0" i="0" u="none" strike="noStrike" baseline="0" dirty="0">
                <a:latin typeface="ArialMT"/>
              </a:rPr>
              <a:t>	– </a:t>
            </a:r>
            <a:r>
              <a:rPr lang="en-MY" sz="2800" b="0" i="0" u="none" strike="noStrike" baseline="0" dirty="0">
                <a:latin typeface="Calibri" panose="020F0502020204030204" pitchFamily="34" charset="0"/>
              </a:rPr>
              <a:t>Decision tree induction</a:t>
            </a:r>
          </a:p>
          <a:p>
            <a:pPr marL="0" indent="0" algn="l">
              <a:buNone/>
            </a:pPr>
            <a:r>
              <a:rPr lang="en-MY" sz="2800" b="0" i="0" u="none" strike="noStrike" baseline="0" dirty="0">
                <a:latin typeface="ArialMT"/>
              </a:rPr>
              <a:t>	– </a:t>
            </a:r>
            <a:r>
              <a:rPr lang="en-MY" sz="2800" b="0" i="0" u="none" strike="noStrike" baseline="0" dirty="0">
                <a:latin typeface="Calibri" panose="020F0502020204030204" pitchFamily="34" charset="0"/>
              </a:rPr>
              <a:t>Rule learning</a:t>
            </a:r>
          </a:p>
          <a:p>
            <a:pPr marL="0" indent="0" algn="l">
              <a:buNone/>
            </a:pPr>
            <a:r>
              <a:rPr lang="en-MY" sz="3200" b="0" i="0" u="none" strike="noStrike" baseline="0" dirty="0">
                <a:latin typeface="ArialMT"/>
              </a:rPr>
              <a:t>• </a:t>
            </a:r>
            <a:r>
              <a:rPr lang="en-MY" sz="3200" b="0" i="0" u="none" strike="noStrike" baseline="0" dirty="0">
                <a:latin typeface="Calibri" panose="020F0502020204030204" pitchFamily="34" charset="0"/>
              </a:rPr>
              <a:t>Evolutionary Computation</a:t>
            </a:r>
          </a:p>
          <a:p>
            <a:pPr marL="0" indent="0" algn="l">
              <a:buNone/>
            </a:pPr>
            <a:r>
              <a:rPr lang="en-MY" sz="2800" b="0" i="0" u="none" strike="noStrike" baseline="0" dirty="0">
                <a:latin typeface="ArialMT"/>
              </a:rPr>
              <a:t>	– </a:t>
            </a:r>
            <a:r>
              <a:rPr lang="en-MY" sz="2800" b="0" i="0" u="none" strike="noStrike" baseline="0" dirty="0">
                <a:latin typeface="Calibri" panose="020F0502020204030204" pitchFamily="34" charset="0"/>
              </a:rPr>
              <a:t>Genetic Algorithms (GAs)</a:t>
            </a:r>
          </a:p>
          <a:p>
            <a:pPr marL="0" indent="0" algn="l">
              <a:buNone/>
            </a:pPr>
            <a:r>
              <a:rPr lang="en-MY" sz="2800" b="0" i="0" u="none" strike="noStrike" baseline="0" dirty="0">
                <a:latin typeface="ArialMT"/>
              </a:rPr>
              <a:t>	– </a:t>
            </a:r>
            <a:r>
              <a:rPr lang="en-MY" sz="2800" b="0" i="0" u="none" strike="noStrike" baseline="0" dirty="0">
                <a:latin typeface="Calibri" panose="020F0502020204030204" pitchFamily="34" charset="0"/>
              </a:rPr>
              <a:t>Genetic Programming (GP)</a:t>
            </a:r>
          </a:p>
          <a:p>
            <a:pPr marL="0" indent="0" algn="l">
              <a:buNone/>
            </a:pPr>
            <a:r>
              <a:rPr lang="en-MY" sz="2800" b="0" i="0" u="none" strike="noStrike" baseline="0" dirty="0">
                <a:latin typeface="ArialMT"/>
              </a:rPr>
              <a:t>	– </a:t>
            </a:r>
            <a:r>
              <a:rPr lang="en-MY" sz="2800" b="0" i="0" u="none" strike="noStrike" baseline="0" dirty="0">
                <a:latin typeface="Calibri" panose="020F0502020204030204" pitchFamily="34" charset="0"/>
              </a:rPr>
              <a:t>Neuro-evolution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50999066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B773A1-32A5-A857-144C-443D04743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sz="4400" b="1" i="0" u="none" strike="noStrike" baseline="0" dirty="0">
                <a:latin typeface="Calibri-Bold"/>
              </a:rPr>
              <a:t>Evaluation</a:t>
            </a:r>
            <a:endParaRPr lang="en-MY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88C0BF-4918-5065-1561-8BC3569972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algn="l"/>
            <a:r>
              <a:rPr lang="en-MY" sz="2800" b="0" i="0" u="none" strike="noStrike" baseline="0" dirty="0">
                <a:latin typeface="Calibri" panose="020F0502020204030204" pitchFamily="34" charset="0"/>
              </a:rPr>
              <a:t>Accuracy</a:t>
            </a:r>
          </a:p>
          <a:p>
            <a:pPr algn="l"/>
            <a:r>
              <a:rPr lang="en-MY" sz="2800" b="0" i="0" u="none" strike="noStrike" baseline="0" dirty="0">
                <a:latin typeface="Calibri" panose="020F0502020204030204" pitchFamily="34" charset="0"/>
              </a:rPr>
              <a:t>Precision and recall</a:t>
            </a:r>
          </a:p>
          <a:p>
            <a:pPr algn="l"/>
            <a:r>
              <a:rPr lang="en-MY" sz="2800" b="0" i="0" u="none" strike="noStrike" baseline="0" dirty="0">
                <a:latin typeface="Calibri" panose="020F0502020204030204" pitchFamily="34" charset="0"/>
              </a:rPr>
              <a:t>Squared error</a:t>
            </a:r>
          </a:p>
          <a:p>
            <a:pPr algn="l"/>
            <a:r>
              <a:rPr lang="en-MY" sz="2800" b="0" i="0" u="none" strike="noStrike" baseline="0" dirty="0">
                <a:latin typeface="Calibri" panose="020F0502020204030204" pitchFamily="34" charset="0"/>
              </a:rPr>
              <a:t>Likelihood</a:t>
            </a:r>
          </a:p>
          <a:p>
            <a:pPr algn="l"/>
            <a:r>
              <a:rPr lang="en-MY" sz="2800" b="0" i="0" u="none" strike="noStrike" baseline="0" dirty="0">
                <a:latin typeface="Calibri" panose="020F0502020204030204" pitchFamily="34" charset="0"/>
              </a:rPr>
              <a:t>Posterior probability</a:t>
            </a:r>
          </a:p>
          <a:p>
            <a:pPr algn="l"/>
            <a:r>
              <a:rPr lang="en-MY" sz="2800" b="0" i="0" u="none" strike="noStrike" baseline="0" dirty="0">
                <a:latin typeface="Calibri" panose="020F0502020204030204" pitchFamily="34" charset="0"/>
              </a:rPr>
              <a:t>Cost / Utility</a:t>
            </a:r>
          </a:p>
          <a:p>
            <a:pPr algn="l"/>
            <a:r>
              <a:rPr lang="en-MY" sz="2800" b="0" i="0" u="none" strike="noStrike" baseline="0" dirty="0">
                <a:latin typeface="Calibri" panose="020F0502020204030204" pitchFamily="34" charset="0"/>
              </a:rPr>
              <a:t>Margin</a:t>
            </a:r>
          </a:p>
          <a:p>
            <a:pPr algn="l"/>
            <a:r>
              <a:rPr lang="en-MY" sz="2800" b="0" i="0" u="none" strike="noStrike" baseline="0" dirty="0">
                <a:latin typeface="Calibri" panose="020F0502020204030204" pitchFamily="34" charset="0"/>
              </a:rPr>
              <a:t>Entropy</a:t>
            </a:r>
          </a:p>
          <a:p>
            <a:pPr algn="l"/>
            <a:r>
              <a:rPr lang="en-MY" sz="2800" b="0" i="0" u="none" strike="noStrike" baseline="0" dirty="0">
                <a:latin typeface="Calibri" panose="020F0502020204030204" pitchFamily="34" charset="0"/>
              </a:rPr>
              <a:t>K-L divergence</a:t>
            </a:r>
          </a:p>
          <a:p>
            <a:pPr algn="l"/>
            <a:r>
              <a:rPr lang="en-MY" sz="2800" b="0" i="0" u="none" strike="noStrike" baseline="0" dirty="0">
                <a:latin typeface="Calibri" panose="020F0502020204030204" pitchFamily="34" charset="0"/>
              </a:rPr>
              <a:t>etc.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149104812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E9BCF-0012-E6DA-B1F1-EB7F35936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ML in Practice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8C67D4-0590-F024-1365-F4518FF17B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2"/>
            <a:r>
              <a:rPr lang="en-US" sz="2400" dirty="0"/>
              <a:t>Understand domain, prior knowledge, and goals</a:t>
            </a:r>
          </a:p>
          <a:p>
            <a:pPr lvl="2"/>
            <a:r>
              <a:rPr lang="en-US" sz="2400" dirty="0"/>
              <a:t>Data integration, selection, cleaning, pre-processing, etc.</a:t>
            </a:r>
          </a:p>
          <a:p>
            <a:pPr lvl="2"/>
            <a:r>
              <a:rPr lang="en-US" sz="2400" dirty="0"/>
              <a:t>Learn models</a:t>
            </a:r>
          </a:p>
          <a:p>
            <a:pPr lvl="2"/>
            <a:r>
              <a:rPr lang="en-US" sz="2400" dirty="0"/>
              <a:t>Interpret results</a:t>
            </a:r>
          </a:p>
          <a:p>
            <a:pPr lvl="2"/>
            <a:r>
              <a:rPr lang="en-US" sz="2400" dirty="0"/>
              <a:t>Consolidate and deploy discovered knowledge</a:t>
            </a:r>
            <a:endParaRPr lang="en-MY" sz="2400" dirty="0"/>
          </a:p>
        </p:txBody>
      </p:sp>
      <p:sp>
        <p:nvSpPr>
          <p:cNvPr id="6" name="Arrow: Curved Right 5">
            <a:extLst>
              <a:ext uri="{FF2B5EF4-FFF2-40B4-BE49-F238E27FC236}">
                <a16:creationId xmlns:a16="http://schemas.microsoft.com/office/drawing/2014/main" id="{8C796761-03C4-CCC9-B9BB-0DFB8CC6EC38}"/>
              </a:ext>
            </a:extLst>
          </p:cNvPr>
          <p:cNvSpPr/>
          <p:nvPr/>
        </p:nvSpPr>
        <p:spPr>
          <a:xfrm flipV="1">
            <a:off x="838200" y="1930846"/>
            <a:ext cx="731520" cy="1797092"/>
          </a:xfrm>
          <a:prstGeom prst="curved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167832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48C476-ED6E-8E71-51F3-FFB5824A2F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Lessons Learned about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55D52A-5E57-24FB-5D6F-908368A822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en-US" sz="2800" b="0" i="0" u="none" strike="noStrike" baseline="0" dirty="0">
                <a:latin typeface="Calibri" panose="020F0502020204030204" pitchFamily="34" charset="0"/>
              </a:rPr>
              <a:t>Learning can be viewed as using direct or indirect experience to approximate a chosen target function.</a:t>
            </a:r>
          </a:p>
          <a:p>
            <a:pPr algn="l"/>
            <a:r>
              <a:rPr lang="en-US" sz="2800" b="0" i="0" u="none" strike="noStrike" baseline="0" dirty="0">
                <a:latin typeface="Calibri" panose="020F0502020204030204" pitchFamily="34" charset="0"/>
              </a:rPr>
              <a:t>Function approximation can be viewed as a search through a space of hypotheses (representations of functions) for one that best fits a set of training data.</a:t>
            </a:r>
          </a:p>
          <a:p>
            <a:pPr algn="l"/>
            <a:r>
              <a:rPr lang="en-US" sz="2800" b="0" i="0" u="none" strike="noStrike" baseline="0" dirty="0">
                <a:latin typeface="Calibri" panose="020F0502020204030204" pitchFamily="34" charset="0"/>
              </a:rPr>
              <a:t>Different learning methods assume different hypothesis spaces (representation languages) and/or </a:t>
            </a:r>
            <a:r>
              <a:rPr lang="en-MY" sz="2800" b="0" i="0" u="none" strike="noStrike" baseline="0" dirty="0">
                <a:latin typeface="Calibri" panose="020F0502020204030204" pitchFamily="34" charset="0"/>
              </a:rPr>
              <a:t>employ different search techniques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19347783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E2A0B-128A-C77B-0E75-3AAF4C6899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</a:t>
            </a:r>
            <a:endParaRPr lang="en-MY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FFEBC4-E373-15A0-8AD6-E15EEA1269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Learning systems are not directly programmed to solve a problem, instead develop own program based on:</a:t>
            </a:r>
          </a:p>
          <a:p>
            <a:pPr lvl="1"/>
            <a:r>
              <a:rPr lang="en-US" dirty="0"/>
              <a:t>Examples of how they should behave</a:t>
            </a:r>
          </a:p>
          <a:p>
            <a:pPr lvl="1"/>
            <a:r>
              <a:rPr lang="en-US" dirty="0"/>
              <a:t>From trial-and-error experience trying to solve the problem</a:t>
            </a:r>
          </a:p>
          <a:p>
            <a:pPr marL="268288" lvl="1" indent="-268288"/>
            <a:r>
              <a:rPr lang="en-US" sz="2800" dirty="0"/>
              <a:t>Learning simply means incorporating information from the training(</a:t>
            </a:r>
            <a:r>
              <a:rPr lang="en-MY" sz="2800" b="0" i="0" u="none" strike="noStrike" baseline="0" dirty="0">
                <a:latin typeface="CMSS10"/>
              </a:rPr>
              <a:t>input-output pairs</a:t>
            </a:r>
            <a:r>
              <a:rPr lang="en-MY" sz="2800" dirty="0">
                <a:latin typeface="CMSS10"/>
              </a:rPr>
              <a:t>)</a:t>
            </a:r>
            <a:r>
              <a:rPr lang="en-US" sz="2800" dirty="0"/>
              <a:t> examples into the system</a:t>
            </a:r>
          </a:p>
          <a:p>
            <a:pPr marL="268288" lvl="1" indent="-268288"/>
            <a:endParaRPr lang="en-MY" sz="2800" dirty="0"/>
          </a:p>
        </p:txBody>
      </p:sp>
    </p:spTree>
    <p:extLst>
      <p:ext uri="{BB962C8B-B14F-4D97-AF65-F5344CB8AC3E}">
        <p14:creationId xmlns:p14="http://schemas.microsoft.com/office/powerpoint/2010/main" val="6893845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CB7D56-6BB8-441D-A0BC-5DC22FC66F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classic example of a task that requires machine learning</a:t>
            </a:r>
            <a:endParaRPr lang="en-MY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0991F6-DAC9-45E2-B90F-68950F150E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 is very hard to say what makes a 2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MY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54F34D-FA0B-4870-AD15-E262FB59A5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2012" y="2357739"/>
            <a:ext cx="5649686" cy="3689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9430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E02939-D90D-58ED-B6E1-FCACE9F99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Why use learning?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AA2F26-DD58-10C8-1812-76E3234CD6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 is very hard to write programs that solve problems like recognizing a handwritten digit</a:t>
            </a:r>
          </a:p>
          <a:p>
            <a:pPr lvl="1"/>
            <a:r>
              <a:rPr lang="en-US" dirty="0"/>
              <a:t>What distinguishes a 2 from a 7?</a:t>
            </a:r>
          </a:p>
          <a:p>
            <a:pPr lvl="1"/>
            <a:r>
              <a:rPr lang="en-US" dirty="0"/>
              <a:t>How does our brain do it?</a:t>
            </a:r>
          </a:p>
          <a:p>
            <a:pPr marL="268288" lvl="1" indent="-268288"/>
            <a:r>
              <a:rPr lang="en-US" sz="2800" dirty="0"/>
              <a:t>Instead of writing a program by hand, we collect examples that specify the correct output for a given input</a:t>
            </a:r>
          </a:p>
          <a:p>
            <a:pPr marL="268288" lvl="1" indent="-268288"/>
            <a:r>
              <a:rPr lang="en-US" sz="2800" dirty="0"/>
              <a:t>A machine learning algorithm then takes these examples and produces a program that does the job</a:t>
            </a:r>
            <a:endParaRPr lang="en-MY" sz="2800" dirty="0"/>
          </a:p>
        </p:txBody>
      </p:sp>
    </p:spTree>
    <p:extLst>
      <p:ext uri="{BB962C8B-B14F-4D97-AF65-F5344CB8AC3E}">
        <p14:creationId xmlns:p14="http://schemas.microsoft.com/office/powerpoint/2010/main" val="6832466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2C9238-A3A3-4728-9F85-E6595EB50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0" i="0" u="none" strike="noStrike" baseline="0" dirty="0">
                <a:latin typeface="Calibri" panose="020F0502020204030204" pitchFamily="34" charset="0"/>
              </a:rPr>
              <a:t>When Do We Use Machine Learning</a:t>
            </a:r>
            <a:endParaRPr lang="en-MY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630BFB-F0DB-4EC4-B66E-A61BD8452C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MY" dirty="0"/>
              <a:t>ML is used when:</a:t>
            </a:r>
          </a:p>
          <a:p>
            <a:pPr lvl="2"/>
            <a:r>
              <a:rPr lang="en-US" sz="2400" dirty="0"/>
              <a:t>Human expertise does not exist (navigating on Mars)</a:t>
            </a:r>
          </a:p>
          <a:p>
            <a:pPr marL="457200" lvl="1" indent="0">
              <a:buNone/>
            </a:pPr>
            <a:r>
              <a:rPr lang="en-US" dirty="0"/>
              <a:t>	• Humans can’t explain their expertise (speech recognition)</a:t>
            </a:r>
          </a:p>
          <a:p>
            <a:pPr marL="457200" lvl="1" indent="0">
              <a:buNone/>
            </a:pPr>
            <a:r>
              <a:rPr lang="en-US" dirty="0"/>
              <a:t>	• Models must be customized (personalized medicine)</a:t>
            </a:r>
          </a:p>
          <a:p>
            <a:pPr marL="457200" lvl="1" indent="0">
              <a:buNone/>
            </a:pPr>
            <a:r>
              <a:rPr lang="en-US" dirty="0"/>
              <a:t>	• Models are based on huge amounts of data (genomics)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266700" lvl="1" indent="-266700"/>
            <a:r>
              <a:rPr lang="en-US" sz="3000" dirty="0"/>
              <a:t>Learning isn’t always useful:</a:t>
            </a:r>
          </a:p>
          <a:p>
            <a:pPr marL="0" lvl="1" indent="0">
              <a:buNone/>
            </a:pPr>
            <a:r>
              <a:rPr lang="en-US" dirty="0"/>
              <a:t>	• There is no need to “learn” to calculate payroll</a:t>
            </a:r>
            <a:endParaRPr lang="en-MY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BF2DF1-0511-48E4-AAF6-F28576BE1E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8666" y="3673318"/>
            <a:ext cx="6204857" cy="1480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0582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44283D-8558-48A2-BEAF-697FC0B46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panose="020F0502020204030204" pitchFamily="34" charset="0"/>
              </a:rPr>
              <a:t>M</a:t>
            </a:r>
            <a:r>
              <a:rPr lang="en-US" sz="4400" b="0" i="0" u="none" strike="noStrike" baseline="0" dirty="0">
                <a:latin typeface="Calibri" panose="020F0502020204030204" pitchFamily="34" charset="0"/>
              </a:rPr>
              <a:t>ore examples of tasks that are best</a:t>
            </a:r>
            <a:br>
              <a:rPr lang="en-US" sz="4400" b="0" i="0" u="none" strike="noStrike" baseline="0" dirty="0">
                <a:latin typeface="Calibri" panose="020F0502020204030204" pitchFamily="34" charset="0"/>
              </a:rPr>
            </a:br>
            <a:r>
              <a:rPr lang="en-US" sz="4400" b="0" i="0" u="none" strike="noStrike" baseline="0" dirty="0">
                <a:latin typeface="Calibri" panose="020F0502020204030204" pitchFamily="34" charset="0"/>
              </a:rPr>
              <a:t>solved by using a learning algorithm</a:t>
            </a:r>
            <a:endParaRPr lang="en-MY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3EC53A-9678-46C1-891F-A6DAD6317E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algn="l"/>
            <a:r>
              <a:rPr lang="en-MY" sz="32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Recognizing patterns:</a:t>
            </a:r>
          </a:p>
          <a:p>
            <a:pPr marL="0" indent="0" algn="l">
              <a:buNone/>
            </a:pPr>
            <a:r>
              <a:rPr lang="en-MY" sz="2800" b="0" i="0" u="none" strike="noStrike" baseline="0" dirty="0">
                <a:solidFill>
                  <a:srgbClr val="4F82BE"/>
                </a:solidFill>
                <a:latin typeface="ArialMT"/>
              </a:rPr>
              <a:t>	– </a:t>
            </a:r>
            <a:r>
              <a:rPr lang="en-MY" sz="2800" b="0" i="0" u="none" strike="noStrike" baseline="0" dirty="0">
                <a:latin typeface="Calibri" panose="020F0502020204030204" pitchFamily="34" charset="0"/>
              </a:rPr>
              <a:t>Facial identities or facial expressions</a:t>
            </a:r>
          </a:p>
          <a:p>
            <a:pPr marL="0" indent="0" algn="l">
              <a:buNone/>
            </a:pPr>
            <a:r>
              <a:rPr lang="en-MY" sz="2800" b="0" i="0" u="none" strike="noStrike" baseline="0" dirty="0">
                <a:latin typeface="ArialMT"/>
              </a:rPr>
              <a:t>	– </a:t>
            </a:r>
            <a:r>
              <a:rPr lang="en-MY" sz="2800" b="0" i="0" u="none" strike="noStrike" baseline="0" dirty="0">
                <a:latin typeface="Calibri" panose="020F0502020204030204" pitchFamily="34" charset="0"/>
              </a:rPr>
              <a:t>Handwritten or spoken words</a:t>
            </a:r>
          </a:p>
          <a:p>
            <a:pPr marL="0" indent="0" algn="l">
              <a:buNone/>
            </a:pPr>
            <a:r>
              <a:rPr lang="en-MY" sz="2800" b="0" i="0" u="none" strike="noStrike" baseline="0" dirty="0">
                <a:latin typeface="ArialMT"/>
              </a:rPr>
              <a:t>	– </a:t>
            </a:r>
            <a:r>
              <a:rPr lang="en-MY" sz="2800" b="0" i="0" u="none" strike="noStrike" baseline="0" dirty="0">
                <a:latin typeface="Calibri" panose="020F0502020204030204" pitchFamily="34" charset="0"/>
              </a:rPr>
              <a:t>Medical images</a:t>
            </a:r>
          </a:p>
          <a:p>
            <a:pPr marL="0" indent="0" algn="l">
              <a:buNone/>
            </a:pPr>
            <a:r>
              <a:rPr lang="en-MY" sz="3200" b="0" i="0" u="none" strike="noStrike" baseline="0" dirty="0">
                <a:solidFill>
                  <a:srgbClr val="000000"/>
                </a:solidFill>
                <a:latin typeface="ArialMT"/>
              </a:rPr>
              <a:t>• </a:t>
            </a:r>
            <a:r>
              <a:rPr lang="en-MY" sz="32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Generating patterns:</a:t>
            </a:r>
          </a:p>
          <a:p>
            <a:pPr marL="0" indent="0" algn="l">
              <a:buNone/>
            </a:pPr>
            <a:r>
              <a:rPr lang="en-US" sz="2800" b="0" i="0" u="none" strike="noStrike" baseline="0" dirty="0">
                <a:solidFill>
                  <a:srgbClr val="4F82BE"/>
                </a:solidFill>
                <a:latin typeface="ArialMT"/>
              </a:rPr>
              <a:t>	– </a:t>
            </a:r>
            <a:r>
              <a:rPr lang="en-US" sz="2800" b="0" i="0" u="none" strike="noStrike" baseline="0" dirty="0">
                <a:latin typeface="Calibri" panose="020F0502020204030204" pitchFamily="34" charset="0"/>
              </a:rPr>
              <a:t>Generating images or motion sequences</a:t>
            </a:r>
          </a:p>
          <a:p>
            <a:pPr marL="0" indent="0" algn="l">
              <a:buNone/>
            </a:pPr>
            <a:r>
              <a:rPr lang="en-MY" sz="3200" b="0" i="0" u="none" strike="noStrike" baseline="0" dirty="0">
                <a:solidFill>
                  <a:srgbClr val="000000"/>
                </a:solidFill>
                <a:latin typeface="ArialMT"/>
              </a:rPr>
              <a:t>• </a:t>
            </a:r>
            <a:r>
              <a:rPr lang="en-MY" sz="32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Recognizing anomalies:</a:t>
            </a:r>
          </a:p>
          <a:p>
            <a:pPr marL="0" indent="0" algn="l">
              <a:buNone/>
            </a:pPr>
            <a:r>
              <a:rPr lang="en-MY" sz="2800" b="0" i="0" u="none" strike="noStrike" baseline="0" dirty="0">
                <a:solidFill>
                  <a:srgbClr val="4F82BE"/>
                </a:solidFill>
                <a:latin typeface="ArialMT"/>
              </a:rPr>
              <a:t>	– </a:t>
            </a:r>
            <a:r>
              <a:rPr lang="en-MY" sz="2800" b="0" i="0" u="none" strike="noStrike" baseline="0" dirty="0">
                <a:latin typeface="Calibri" panose="020F0502020204030204" pitchFamily="34" charset="0"/>
              </a:rPr>
              <a:t>Unusual credit card transactions</a:t>
            </a:r>
          </a:p>
          <a:p>
            <a:pPr marL="0" indent="0" algn="l">
              <a:buNone/>
            </a:pPr>
            <a:r>
              <a:rPr lang="en-US" sz="2800" b="0" i="0" u="none" strike="noStrike" baseline="0" dirty="0">
                <a:latin typeface="ArialMT"/>
              </a:rPr>
              <a:t>	– </a:t>
            </a:r>
            <a:r>
              <a:rPr lang="en-US" sz="2800" b="0" i="0" u="none" strike="noStrike" baseline="0" dirty="0">
                <a:latin typeface="Calibri" panose="020F0502020204030204" pitchFamily="34" charset="0"/>
              </a:rPr>
              <a:t>Unusual patterns of sensor readings in a nuclear power plant</a:t>
            </a:r>
          </a:p>
          <a:p>
            <a:pPr marL="0" indent="0" algn="l">
              <a:buNone/>
            </a:pPr>
            <a:r>
              <a:rPr lang="en-MY" sz="3200" b="0" i="0" u="none" strike="noStrike" baseline="0" dirty="0">
                <a:solidFill>
                  <a:srgbClr val="000000"/>
                </a:solidFill>
                <a:latin typeface="ArialMT"/>
              </a:rPr>
              <a:t>• </a:t>
            </a:r>
            <a:r>
              <a:rPr lang="en-MY" sz="32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Prediction:</a:t>
            </a:r>
          </a:p>
          <a:p>
            <a:pPr marL="0" indent="0" algn="l">
              <a:buNone/>
            </a:pPr>
            <a:r>
              <a:rPr lang="en-US" sz="2800" b="0" i="0" u="none" strike="noStrike" baseline="0" dirty="0">
                <a:solidFill>
                  <a:srgbClr val="4F82BE"/>
                </a:solidFill>
                <a:latin typeface="ArialMT"/>
              </a:rPr>
              <a:t>	– </a:t>
            </a:r>
            <a:r>
              <a:rPr lang="en-US" sz="2800" b="0" i="0" u="none" strike="noStrike" baseline="0" dirty="0">
                <a:latin typeface="Calibri" panose="020F0502020204030204" pitchFamily="34" charset="0"/>
              </a:rPr>
              <a:t>Future stock prices or currency exchange rates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20913418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908</TotalTime>
  <Words>1937</Words>
  <Application>Microsoft Office PowerPoint</Application>
  <PresentationFormat>Widescreen</PresentationFormat>
  <Paragraphs>349</Paragraphs>
  <Slides>44</Slides>
  <Notes>6</Notes>
  <HiddenSlides>0</HiddenSlides>
  <MMClips>0</MMClips>
  <ScaleCrop>false</ScaleCrop>
  <HeadingPairs>
    <vt:vector size="8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60" baseType="lpstr">
      <vt:lpstr>Arial</vt:lpstr>
      <vt:lpstr>ArialMT</vt:lpstr>
      <vt:lpstr>Calibri</vt:lpstr>
      <vt:lpstr>Calibri Light</vt:lpstr>
      <vt:lpstr>Calibri-Bold</vt:lpstr>
      <vt:lpstr>Calibri-BoldItalic</vt:lpstr>
      <vt:lpstr>Cambria Math</vt:lpstr>
      <vt:lpstr>CMSS10</vt:lpstr>
      <vt:lpstr>Helvetica Neue Light</vt:lpstr>
      <vt:lpstr>Lucida Bright</vt:lpstr>
      <vt:lpstr>Monotype Sorts</vt:lpstr>
      <vt:lpstr>Times New Roman</vt:lpstr>
      <vt:lpstr>Wingdings</vt:lpstr>
      <vt:lpstr>Wingdings-Regular</vt:lpstr>
      <vt:lpstr>Office Theme</vt:lpstr>
      <vt:lpstr>Visio</vt:lpstr>
      <vt:lpstr>EC3357:Machine Learning</vt:lpstr>
      <vt:lpstr>What is Learning?</vt:lpstr>
      <vt:lpstr>PowerPoint Presentation</vt:lpstr>
      <vt:lpstr>How can we solve a specific problem?</vt:lpstr>
      <vt:lpstr>Learning</vt:lpstr>
      <vt:lpstr>A classic example of a task that requires machine learning</vt:lpstr>
      <vt:lpstr>Why use learning?</vt:lpstr>
      <vt:lpstr>When Do We Use Machine Learning</vt:lpstr>
      <vt:lpstr>More examples of tasks that are best solved by using a learning algorithm</vt:lpstr>
      <vt:lpstr>Sample Applications</vt:lpstr>
      <vt:lpstr>Samuel’s Checkers-Player</vt:lpstr>
      <vt:lpstr>Defining the Learning Task</vt:lpstr>
      <vt:lpstr>Autonomous Driving</vt:lpstr>
      <vt:lpstr>Flying Robots</vt:lpstr>
      <vt:lpstr>Types of Learning</vt:lpstr>
      <vt:lpstr>ML taxonomy</vt:lpstr>
      <vt:lpstr>Supervised Learning</vt:lpstr>
      <vt:lpstr>Supervised learning</vt:lpstr>
      <vt:lpstr>Classification</vt:lpstr>
      <vt:lpstr>Classification—A Two-Step Process </vt:lpstr>
      <vt:lpstr>Illustrating Classification Task</vt:lpstr>
      <vt:lpstr>Issues: Data Preparation</vt:lpstr>
      <vt:lpstr>Classification Techniques</vt:lpstr>
      <vt:lpstr>Classification</vt:lpstr>
      <vt:lpstr>Classification: Applications</vt:lpstr>
      <vt:lpstr>Face Recognition</vt:lpstr>
      <vt:lpstr>Supervised Learning: Regression</vt:lpstr>
      <vt:lpstr>Supervised Learning: Uses</vt:lpstr>
      <vt:lpstr>Unsupervised Learning: Overview</vt:lpstr>
      <vt:lpstr>Clustering and Hierarchical Clustering</vt:lpstr>
      <vt:lpstr>Other Unsupervised Methods:</vt:lpstr>
      <vt:lpstr>Supervised Learning vs Unsupervised Learning</vt:lpstr>
      <vt:lpstr>Supervised Learning vs Unsupervised Learning</vt:lpstr>
      <vt:lpstr>Supervised Learning vs Unsupervised Learning</vt:lpstr>
      <vt:lpstr>Reinforcement Learning</vt:lpstr>
      <vt:lpstr>Reinforcement Learning</vt:lpstr>
      <vt:lpstr>Designing a Learning System</vt:lpstr>
      <vt:lpstr>Case Study</vt:lpstr>
      <vt:lpstr>ML in a Nutshell</vt:lpstr>
      <vt:lpstr>Various Function Representations</vt:lpstr>
      <vt:lpstr>Various Search/Optimization Algorithms</vt:lpstr>
      <vt:lpstr>Evaluation</vt:lpstr>
      <vt:lpstr>ML in Practice</vt:lpstr>
      <vt:lpstr>Lessons Learned about Learning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EC3357:Machine Learning</dc:title>
  <dc:creator>R. Rajesvary A/P. Rajoo</dc:creator>
  <cp:lastModifiedBy>Rajesvary Rajoo</cp:lastModifiedBy>
  <cp:revision>41</cp:revision>
  <dcterms:created xsi:type="dcterms:W3CDTF">2022-01-05T03:40:40Z</dcterms:created>
  <dcterms:modified xsi:type="dcterms:W3CDTF">2025-01-07T14:40:03Z</dcterms:modified>
</cp:coreProperties>
</file>